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19" r:id="rId2"/>
    <p:sldId id="572" r:id="rId3"/>
    <p:sldId id="587" r:id="rId4"/>
    <p:sldId id="588" r:id="rId5"/>
    <p:sldId id="585" r:id="rId6"/>
    <p:sldId id="604" r:id="rId7"/>
    <p:sldId id="610" r:id="rId8"/>
    <p:sldId id="605" r:id="rId9"/>
    <p:sldId id="606" r:id="rId10"/>
    <p:sldId id="596" r:id="rId11"/>
    <p:sldId id="265" r:id="rId12"/>
    <p:sldId id="607" r:id="rId13"/>
    <p:sldId id="612" r:id="rId14"/>
    <p:sldId id="414" r:id="rId15"/>
    <p:sldId id="586" r:id="rId16"/>
    <p:sldId id="611" r:id="rId17"/>
    <p:sldId id="608" r:id="rId18"/>
    <p:sldId id="423" r:id="rId19"/>
    <p:sldId id="389" r:id="rId20"/>
    <p:sldId id="601" r:id="rId21"/>
    <p:sldId id="366" r:id="rId22"/>
    <p:sldId id="426" r:id="rId23"/>
    <p:sldId id="613" r:id="rId24"/>
    <p:sldId id="592" r:id="rId25"/>
    <p:sldId id="582" r:id="rId26"/>
  </p:sldIdLst>
  <p:sldSz cx="12192000" cy="6858000"/>
  <p:notesSz cx="7104063" cy="102346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Watté" initials="WW" lastIdx="1" clrIdx="0">
    <p:extLst>
      <p:ext uri="{19B8F6BF-5375-455C-9EA6-DF929625EA0E}">
        <p15:presenceInfo xmlns:p15="http://schemas.microsoft.com/office/powerpoint/2012/main" userId="41ffbc054ed81f12" providerId="Windows Live"/>
      </p:ext>
    </p:extLst>
  </p:cmAuthor>
  <p:cmAuthor id="2" name="Clayton Lee" initials="CL" lastIdx="1" clrIdx="1">
    <p:extLst>
      <p:ext uri="{19B8F6BF-5375-455C-9EA6-DF929625EA0E}">
        <p15:presenceInfo xmlns:p15="http://schemas.microsoft.com/office/powerpoint/2012/main" userId="b9b35d657c7f09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17" autoAdjust="0"/>
  </p:normalViewPr>
  <p:slideViewPr>
    <p:cSldViewPr snapToGrid="0">
      <p:cViewPr varScale="1">
        <p:scale>
          <a:sx n="80" d="100"/>
          <a:sy n="80" d="100"/>
        </p:scale>
        <p:origin x="120" y="546"/>
      </p:cViewPr>
      <p:guideLst/>
    </p:cSldViewPr>
  </p:slideViewPr>
  <p:outlineViewPr>
    <p:cViewPr>
      <p:scale>
        <a:sx n="33" d="100"/>
        <a:sy n="33" d="100"/>
      </p:scale>
      <p:origin x="0" y="-699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279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dirty="0"/>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3DFA27F8-0CFC-4A07-9B14-507AFCF05704}" type="datetimeFigureOut">
              <a:rPr lang="en-GB" smtClean="0"/>
              <a:t>13/09/2022</a:t>
            </a:fld>
            <a:endParaRPr lang="en-GB" dirty="0"/>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dirty="0"/>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CF0A3A0-110F-4ECC-BC79-8681A4C2B315}" type="slidenum">
              <a:rPr lang="en-GB" smtClean="0"/>
              <a:t>‹#›</a:t>
            </a:fld>
            <a:endParaRPr lang="en-GB" dirty="0"/>
          </a:p>
        </p:txBody>
      </p:sp>
    </p:spTree>
    <p:extLst>
      <p:ext uri="{BB962C8B-B14F-4D97-AF65-F5344CB8AC3E}">
        <p14:creationId xmlns:p14="http://schemas.microsoft.com/office/powerpoint/2010/main" val="1977040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F0A3A0-110F-4ECC-BC79-8681A4C2B315}" type="slidenum">
              <a:rPr lang="en-GB" smtClean="0"/>
              <a:t>6</a:t>
            </a:fld>
            <a:endParaRPr lang="en-GB" dirty="0"/>
          </a:p>
        </p:txBody>
      </p:sp>
    </p:spTree>
    <p:extLst>
      <p:ext uri="{BB962C8B-B14F-4D97-AF65-F5344CB8AC3E}">
        <p14:creationId xmlns:p14="http://schemas.microsoft.com/office/powerpoint/2010/main" val="147723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2721D2-AC83-DE47-841B-9F3015853E8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58477-7A77-4E9A-B39F-67B33F340167}" type="datetime1">
              <a:rPr kumimoji="0" lang="nl-B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13/09/2022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94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95376">
              <a:defRPr/>
            </a:pPr>
            <a:fld id="{752721D2-AC83-DE47-841B-9F3015853E82}" type="slidenum">
              <a:rPr lang="en-US" sz="1400">
                <a:solidFill>
                  <a:prstClr val="black"/>
                </a:solidFill>
                <a:latin typeface="Calibri"/>
              </a:rPr>
              <a:pPr defTabSz="495376">
                <a:defRPr/>
              </a:pPr>
              <a:t>17</a:t>
            </a:fld>
            <a:endParaRPr lang="en-US" sz="1400" dirty="0">
              <a:solidFill>
                <a:prstClr val="black"/>
              </a:solidFill>
              <a:latin typeface="Calibri"/>
            </a:endParaRPr>
          </a:p>
        </p:txBody>
      </p:sp>
      <p:sp>
        <p:nvSpPr>
          <p:cNvPr id="5" name="Date Placeholder 4"/>
          <p:cNvSpPr>
            <a:spLocks noGrp="1"/>
          </p:cNvSpPr>
          <p:nvPr>
            <p:ph type="dt" idx="11"/>
          </p:nvPr>
        </p:nvSpPr>
        <p:spPr/>
        <p:txBody>
          <a:bodyPr/>
          <a:lstStyle/>
          <a:p>
            <a:pPr defTabSz="495376">
              <a:defRPr/>
            </a:pPr>
            <a:fld id="{4713D2E8-7AA9-48EF-9B05-8089511794DE}" type="datetime1">
              <a:rPr lang="nl-BE" sz="1400">
                <a:solidFill>
                  <a:prstClr val="black"/>
                </a:solidFill>
                <a:latin typeface="Calibri"/>
              </a:rPr>
              <a:pPr defTabSz="495376">
                <a:defRPr/>
              </a:pPr>
              <a:t>13/09/2022</a:t>
            </a:fld>
            <a:endParaRPr lang="en-US" sz="1400" dirty="0">
              <a:solidFill>
                <a:prstClr val="black"/>
              </a:solidFill>
              <a:latin typeface="Calibri"/>
            </a:endParaRPr>
          </a:p>
        </p:txBody>
      </p:sp>
    </p:spTree>
    <p:extLst>
      <p:ext uri="{BB962C8B-B14F-4D97-AF65-F5344CB8AC3E}">
        <p14:creationId xmlns:p14="http://schemas.microsoft.com/office/powerpoint/2010/main" val="2636285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A8634-D18B-4A06-9DF8-1BEB749613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328D0A0E-5EB5-46C9-92F0-1663ABC4C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89E6DBB6-C7E3-458A-A3A1-0F55760DFE37}"/>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5" name="Footer Placeholder 4">
            <a:extLst>
              <a:ext uri="{FF2B5EF4-FFF2-40B4-BE49-F238E27FC236}">
                <a16:creationId xmlns:a16="http://schemas.microsoft.com/office/drawing/2014/main" id="{0B0BD648-A4DC-4F39-B101-916897CA8230}"/>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1D803987-3C94-4C5D-9DFD-31B66BE49B33}"/>
              </a:ext>
            </a:extLst>
          </p:cNvPr>
          <p:cNvSpPr>
            <a:spLocks noGrp="1"/>
          </p:cNvSpPr>
          <p:nvPr>
            <p:ph type="sldNum" sz="quarter" idx="12"/>
          </p:nvPr>
        </p:nvSpPr>
        <p:spPr/>
        <p:txBody>
          <a:bodyPr/>
          <a:lstStyle/>
          <a:p>
            <a:fld id="{7A1A74A9-3354-4E38-93CA-4C4B01AEBF1A}" type="slidenum">
              <a:rPr lang="nl-BE" smtClean="0"/>
              <a:t>‹#›</a:t>
            </a:fld>
            <a:endParaRPr lang="nl-BE"/>
          </a:p>
        </p:txBody>
      </p:sp>
    </p:spTree>
    <p:extLst>
      <p:ext uri="{BB962C8B-B14F-4D97-AF65-F5344CB8AC3E}">
        <p14:creationId xmlns:p14="http://schemas.microsoft.com/office/powerpoint/2010/main" val="283834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AFB5-59FD-4CE6-8D44-3292FFCF872C}"/>
              </a:ext>
            </a:extLst>
          </p:cNvPr>
          <p:cNvSpPr>
            <a:spLocks noGrp="1"/>
          </p:cNvSpPr>
          <p:nvPr>
            <p:ph type="title"/>
          </p:nvPr>
        </p:nvSpPr>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B440F9DE-C206-469C-B404-9E17D00E9F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5E61B279-5B1B-484A-8FFD-BA3BB5ABB11E}"/>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5" name="Footer Placeholder 4">
            <a:extLst>
              <a:ext uri="{FF2B5EF4-FFF2-40B4-BE49-F238E27FC236}">
                <a16:creationId xmlns:a16="http://schemas.microsoft.com/office/drawing/2014/main" id="{9E1BD43E-1D12-4187-8F2A-86C9D35430A3}"/>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07967CE6-42B0-4BAB-9F40-A6134CDC2205}"/>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8" name="Picture 7">
            <a:extLst>
              <a:ext uri="{FF2B5EF4-FFF2-40B4-BE49-F238E27FC236}">
                <a16:creationId xmlns:a16="http://schemas.microsoft.com/office/drawing/2014/main" id="{0FABD3AF-D7CB-89E9-DBCF-7A9B7995D91D}"/>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1427276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6EF530-EE28-42A4-A9C0-683A27C9AD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390F6CBF-0BD3-49DD-8958-25916E41EC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FC48059C-3C03-45EF-9238-B3B415C48753}"/>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5" name="Footer Placeholder 4">
            <a:extLst>
              <a:ext uri="{FF2B5EF4-FFF2-40B4-BE49-F238E27FC236}">
                <a16:creationId xmlns:a16="http://schemas.microsoft.com/office/drawing/2014/main" id="{FDEB6EA0-C2E4-4BF1-8450-3053D97C3E1C}"/>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E9D4E253-87AE-4F6E-B415-5DB4406E8DA3}"/>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8" name="Picture 7">
            <a:extLst>
              <a:ext uri="{FF2B5EF4-FFF2-40B4-BE49-F238E27FC236}">
                <a16:creationId xmlns:a16="http://schemas.microsoft.com/office/drawing/2014/main" id="{8C4B41B4-D340-31C3-6811-A0B1E729D853}"/>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111929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FF7D-6845-44B0-A513-6E08F12EC25F}"/>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EB7C89F3-8454-48FE-9D7E-D0F83C8CC091}"/>
              </a:ext>
            </a:extLst>
          </p:cNvPr>
          <p:cNvSpPr>
            <a:spLocks noGrp="1"/>
          </p:cNvSpPr>
          <p:nvPr>
            <p:ph idx="1"/>
          </p:nvPr>
        </p:nvSpPr>
        <p:spPr>
          <a:xfrm>
            <a:off x="838200" y="1810716"/>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750A1518-EDA2-4415-A72F-69A6F960F828}"/>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5" name="Footer Placeholder 4">
            <a:extLst>
              <a:ext uri="{FF2B5EF4-FFF2-40B4-BE49-F238E27FC236}">
                <a16:creationId xmlns:a16="http://schemas.microsoft.com/office/drawing/2014/main" id="{E32B4E4B-6F48-4C36-8638-ACEE59B3EF4E}"/>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039FB422-8B19-4A51-85BA-BC760539EA0A}"/>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8" name="Picture 7">
            <a:extLst>
              <a:ext uri="{FF2B5EF4-FFF2-40B4-BE49-F238E27FC236}">
                <a16:creationId xmlns:a16="http://schemas.microsoft.com/office/drawing/2014/main" id="{03C9D83E-7CBB-85EF-F7CD-64002D44CC26}"/>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2166894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5984-B4A4-44E2-96E7-FA691294AF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0411496C-769B-4BA8-B0B7-983D30733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BA63E11-8524-4420-9667-53ED3B154956}"/>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5" name="Footer Placeholder 4">
            <a:extLst>
              <a:ext uri="{FF2B5EF4-FFF2-40B4-BE49-F238E27FC236}">
                <a16:creationId xmlns:a16="http://schemas.microsoft.com/office/drawing/2014/main" id="{CE2A0FC3-866C-40FF-BDC6-8BBCBDB99011}"/>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73149A76-D258-4821-804C-F3425CB6781D}"/>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8" name="Picture 7">
            <a:extLst>
              <a:ext uri="{FF2B5EF4-FFF2-40B4-BE49-F238E27FC236}">
                <a16:creationId xmlns:a16="http://schemas.microsoft.com/office/drawing/2014/main" id="{E323E1A7-0875-41DE-D146-6D369E2BC99D}"/>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403534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B374-2D84-438D-8C01-87EBFE946E52}"/>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C7A7D010-D4ED-463B-865C-433706DC443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5CF8F3F9-56E0-4C4F-A8DB-306AD8E486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CC6A0D96-8E3F-47F7-BBE7-E67DC251491B}"/>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6" name="Footer Placeholder 5">
            <a:extLst>
              <a:ext uri="{FF2B5EF4-FFF2-40B4-BE49-F238E27FC236}">
                <a16:creationId xmlns:a16="http://schemas.microsoft.com/office/drawing/2014/main" id="{09A7C63B-38EF-4FE4-A5E7-3693FADDAFB7}"/>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E83AFAF5-F843-4A7C-B4C2-967D1B1E400E}"/>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9" name="Picture 8">
            <a:extLst>
              <a:ext uri="{FF2B5EF4-FFF2-40B4-BE49-F238E27FC236}">
                <a16:creationId xmlns:a16="http://schemas.microsoft.com/office/drawing/2014/main" id="{BD3FA1CB-9C89-AB90-BEC7-15059A1D7B21}"/>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380373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265F-9537-4A63-BD8A-A306670E5132}"/>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DC845F88-DDDC-4EB1-851E-F97493D5BC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DC85AA-9CA9-41D8-89DE-68D8B64A18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A01F173E-CB60-4F71-9FB1-E03CC4B8C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1731A1-A287-4297-BE04-32226AFB59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4E9928FA-EDC6-47E0-9960-6021CBA8D7DA}"/>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8" name="Footer Placeholder 7">
            <a:extLst>
              <a:ext uri="{FF2B5EF4-FFF2-40B4-BE49-F238E27FC236}">
                <a16:creationId xmlns:a16="http://schemas.microsoft.com/office/drawing/2014/main" id="{FB86A335-ED82-4DB4-9233-FA90507DE8C8}"/>
              </a:ext>
            </a:extLst>
          </p:cNvPr>
          <p:cNvSpPr>
            <a:spLocks noGrp="1"/>
          </p:cNvSpPr>
          <p:nvPr>
            <p:ph type="ftr" sz="quarter" idx="11"/>
          </p:nvPr>
        </p:nvSpPr>
        <p:spPr/>
        <p:txBody>
          <a:bodyPr/>
          <a:lstStyle/>
          <a:p>
            <a:endParaRPr lang="nl-BE"/>
          </a:p>
        </p:txBody>
      </p:sp>
      <p:sp>
        <p:nvSpPr>
          <p:cNvPr id="9" name="Slide Number Placeholder 8">
            <a:extLst>
              <a:ext uri="{FF2B5EF4-FFF2-40B4-BE49-F238E27FC236}">
                <a16:creationId xmlns:a16="http://schemas.microsoft.com/office/drawing/2014/main" id="{27298A71-88DB-46C1-9417-61A9AC1AEDA0}"/>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11" name="Picture 10">
            <a:extLst>
              <a:ext uri="{FF2B5EF4-FFF2-40B4-BE49-F238E27FC236}">
                <a16:creationId xmlns:a16="http://schemas.microsoft.com/office/drawing/2014/main" id="{A6B81557-15F6-0E70-60CD-E12D9B36CE85}"/>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903082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1E182-3700-4C24-9FA4-554E86DE72B6}"/>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C7940CC7-550D-4DBC-BF4D-187821EDC748}"/>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4" name="Footer Placeholder 3">
            <a:extLst>
              <a:ext uri="{FF2B5EF4-FFF2-40B4-BE49-F238E27FC236}">
                <a16:creationId xmlns:a16="http://schemas.microsoft.com/office/drawing/2014/main" id="{19703331-C405-4D5E-8601-B8F2D2F5DAB6}"/>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251B99CD-0D35-4477-9590-2BF7E14025D1}"/>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7" name="Picture 6">
            <a:extLst>
              <a:ext uri="{FF2B5EF4-FFF2-40B4-BE49-F238E27FC236}">
                <a16:creationId xmlns:a16="http://schemas.microsoft.com/office/drawing/2014/main" id="{D86AD04F-607A-9EC5-9DA5-6E72A020CE43}"/>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699276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FA252-F8DC-479F-A972-7D9C35041339}"/>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3" name="Footer Placeholder 2">
            <a:extLst>
              <a:ext uri="{FF2B5EF4-FFF2-40B4-BE49-F238E27FC236}">
                <a16:creationId xmlns:a16="http://schemas.microsoft.com/office/drawing/2014/main" id="{CD0368BD-1F9A-4986-8269-716517920805}"/>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5A42B5D5-6AF2-457E-87E3-2566984FBB39}"/>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6" name="Picture 5">
            <a:extLst>
              <a:ext uri="{FF2B5EF4-FFF2-40B4-BE49-F238E27FC236}">
                <a16:creationId xmlns:a16="http://schemas.microsoft.com/office/drawing/2014/main" id="{9A001958-B511-C5B6-9EAB-901A121824CF}"/>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3516702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E064-48D8-44D4-8259-B267A62F7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7EACAE37-EFF4-40F4-99DF-FEA8B2EA8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D35D9527-0831-4765-88B1-891D52AD5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0496C4-FE8E-467C-9C58-E61A9355D292}"/>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6" name="Footer Placeholder 5">
            <a:extLst>
              <a:ext uri="{FF2B5EF4-FFF2-40B4-BE49-F238E27FC236}">
                <a16:creationId xmlns:a16="http://schemas.microsoft.com/office/drawing/2014/main" id="{E55B8BE0-1873-44B6-8A0E-61D915E79D5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F235851E-C1E5-4F4E-BC0E-4CE85B793080}"/>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9" name="Picture 8">
            <a:extLst>
              <a:ext uri="{FF2B5EF4-FFF2-40B4-BE49-F238E27FC236}">
                <a16:creationId xmlns:a16="http://schemas.microsoft.com/office/drawing/2014/main" id="{540C92AA-441D-FEDD-93DD-CA9304E7682D}"/>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134440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1B856-8D7C-4E95-8FD2-D738F37EE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73E2399B-4E36-4E6E-986E-25FCC6F352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C2C8E404-93A3-4050-B97C-8C9C99BC1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9816D5-AE11-400E-8E14-E17B9472BDAA}"/>
              </a:ext>
            </a:extLst>
          </p:cNvPr>
          <p:cNvSpPr>
            <a:spLocks noGrp="1"/>
          </p:cNvSpPr>
          <p:nvPr>
            <p:ph type="dt" sz="half" idx="10"/>
          </p:nvPr>
        </p:nvSpPr>
        <p:spPr/>
        <p:txBody>
          <a:bodyPr/>
          <a:lstStyle/>
          <a:p>
            <a:fld id="{3C9A45CD-B834-4438-934A-8E9CBF6B5885}" type="datetimeFigureOut">
              <a:rPr lang="nl-BE" smtClean="0"/>
              <a:t>13/09/2022</a:t>
            </a:fld>
            <a:endParaRPr lang="nl-BE"/>
          </a:p>
        </p:txBody>
      </p:sp>
      <p:sp>
        <p:nvSpPr>
          <p:cNvPr id="6" name="Footer Placeholder 5">
            <a:extLst>
              <a:ext uri="{FF2B5EF4-FFF2-40B4-BE49-F238E27FC236}">
                <a16:creationId xmlns:a16="http://schemas.microsoft.com/office/drawing/2014/main" id="{EC428515-D1CF-4D44-AA86-DC6F58E2AD33}"/>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98356F0D-F52D-48B7-86E0-EF25DC3D9DAE}"/>
              </a:ext>
            </a:extLst>
          </p:cNvPr>
          <p:cNvSpPr>
            <a:spLocks noGrp="1"/>
          </p:cNvSpPr>
          <p:nvPr>
            <p:ph type="sldNum" sz="quarter" idx="12"/>
          </p:nvPr>
        </p:nvSpPr>
        <p:spPr/>
        <p:txBody>
          <a:bodyPr/>
          <a:lstStyle/>
          <a:p>
            <a:fld id="{7A1A74A9-3354-4E38-93CA-4C4B01AEBF1A}" type="slidenum">
              <a:rPr lang="nl-BE" smtClean="0"/>
              <a:t>‹#›</a:t>
            </a:fld>
            <a:endParaRPr lang="nl-BE"/>
          </a:p>
        </p:txBody>
      </p:sp>
      <p:pic>
        <p:nvPicPr>
          <p:cNvPr id="9" name="Picture 8">
            <a:extLst>
              <a:ext uri="{FF2B5EF4-FFF2-40B4-BE49-F238E27FC236}">
                <a16:creationId xmlns:a16="http://schemas.microsoft.com/office/drawing/2014/main" id="{14FF8C00-AE03-F5F6-4631-A57C7FF6FC16}"/>
              </a:ext>
            </a:extLst>
          </p:cNvPr>
          <p:cNvPicPr>
            <a:picLocks noChangeAspect="1"/>
          </p:cNvPicPr>
          <p:nvPr userDrawn="1"/>
        </p:nvPicPr>
        <p:blipFill>
          <a:blip r:embed="rId2"/>
          <a:stretch>
            <a:fillRect/>
          </a:stretch>
        </p:blipFill>
        <p:spPr>
          <a:xfrm>
            <a:off x="9409387" y="5894625"/>
            <a:ext cx="1944413" cy="729155"/>
          </a:xfrm>
          <a:prstGeom prst="rect">
            <a:avLst/>
          </a:prstGeom>
        </p:spPr>
      </p:pic>
    </p:spTree>
    <p:extLst>
      <p:ext uri="{BB962C8B-B14F-4D97-AF65-F5344CB8AC3E}">
        <p14:creationId xmlns:p14="http://schemas.microsoft.com/office/powerpoint/2010/main" val="26978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2BF21-479F-49C3-B151-A54259134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175E6FFA-87EB-45F9-B7E6-50A0C06D49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8D79FDC3-A8A0-416B-AE0E-0DF7DE103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A45CD-B834-4438-934A-8E9CBF6B5885}" type="datetimeFigureOut">
              <a:rPr lang="nl-BE" smtClean="0"/>
              <a:t>13/09/2022</a:t>
            </a:fld>
            <a:endParaRPr lang="nl-BE"/>
          </a:p>
        </p:txBody>
      </p:sp>
      <p:sp>
        <p:nvSpPr>
          <p:cNvPr id="5" name="Footer Placeholder 4">
            <a:extLst>
              <a:ext uri="{FF2B5EF4-FFF2-40B4-BE49-F238E27FC236}">
                <a16:creationId xmlns:a16="http://schemas.microsoft.com/office/drawing/2014/main" id="{E8B8D4C5-6BBE-4A64-8D6F-DE469C6AF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912082F1-E811-4835-9D73-1E7AF8BCE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A74A9-3354-4E38-93CA-4C4B01AEBF1A}" type="slidenum">
              <a:rPr lang="nl-BE" smtClean="0"/>
              <a:t>‹#›</a:t>
            </a:fld>
            <a:endParaRPr lang="nl-BE"/>
          </a:p>
        </p:txBody>
      </p:sp>
    </p:spTree>
    <p:extLst>
      <p:ext uri="{BB962C8B-B14F-4D97-AF65-F5344CB8AC3E}">
        <p14:creationId xmlns:p14="http://schemas.microsoft.com/office/powerpoint/2010/main" val="17671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C1C4-1759-485F-8E45-25F8D89266EF}"/>
              </a:ext>
            </a:extLst>
          </p:cNvPr>
          <p:cNvSpPr>
            <a:spLocks noGrp="1"/>
          </p:cNvSpPr>
          <p:nvPr>
            <p:ph type="title"/>
          </p:nvPr>
        </p:nvSpPr>
        <p:spPr>
          <a:xfrm>
            <a:off x="838200" y="365125"/>
            <a:ext cx="10515600" cy="1325563"/>
          </a:xfrm>
        </p:spPr>
        <p:txBody>
          <a:bodyPr/>
          <a:lstStyle/>
          <a:p>
            <a:r>
              <a:rPr lang="en-GB" dirty="0"/>
              <a:t>Drivers briefing</a:t>
            </a:r>
          </a:p>
        </p:txBody>
      </p:sp>
      <p:sp>
        <p:nvSpPr>
          <p:cNvPr id="3" name="Content Placeholder 2">
            <a:extLst>
              <a:ext uri="{FF2B5EF4-FFF2-40B4-BE49-F238E27FC236}">
                <a16:creationId xmlns:a16="http://schemas.microsoft.com/office/drawing/2014/main" id="{69968C6C-BB0F-4FF9-8D79-5DE25144F517}"/>
              </a:ext>
            </a:extLst>
          </p:cNvPr>
          <p:cNvSpPr>
            <a:spLocks noGrp="1"/>
          </p:cNvSpPr>
          <p:nvPr>
            <p:ph idx="1"/>
          </p:nvPr>
        </p:nvSpPr>
        <p:spPr>
          <a:xfrm>
            <a:off x="838199" y="1810716"/>
            <a:ext cx="10561321" cy="4351338"/>
          </a:xfrm>
        </p:spPr>
        <p:txBody>
          <a:bodyPr>
            <a:normAutofit/>
          </a:bodyPr>
          <a:lstStyle/>
          <a:p>
            <a:pPr marL="0" indent="0">
              <a:buNone/>
            </a:pPr>
            <a:r>
              <a:rPr lang="en-GB" sz="4000" dirty="0"/>
              <a:t>Croft – 17 / 18 September 2022</a:t>
            </a:r>
          </a:p>
          <a:p>
            <a:pPr marL="0" indent="0">
              <a:buNone/>
            </a:pPr>
            <a:endParaRPr lang="en-GB" dirty="0"/>
          </a:p>
          <a:p>
            <a:pPr marL="0" indent="0">
              <a:buNone/>
            </a:pPr>
            <a:r>
              <a:rPr lang="en-GB" dirty="0"/>
              <a:t>Graham Lindley – Clerk of the Course</a:t>
            </a:r>
          </a:p>
          <a:p>
            <a:pPr marL="0" indent="0">
              <a:buNone/>
            </a:pPr>
            <a:endParaRPr lang="en-GB" dirty="0"/>
          </a:p>
          <a:p>
            <a:pPr marL="0" indent="0">
              <a:buNone/>
            </a:pPr>
            <a:r>
              <a:rPr lang="en-GB" dirty="0" err="1"/>
              <a:t>Nankang</a:t>
            </a:r>
            <a:r>
              <a:rPr lang="en-GB" dirty="0"/>
              <a:t> Tyre BRSCC City Car Cup </a:t>
            </a:r>
          </a:p>
          <a:p>
            <a:pPr marL="0" indent="0">
              <a:buNone/>
            </a:pPr>
            <a:r>
              <a:rPr lang="en-GB" dirty="0"/>
              <a:t>Track Attack Race Club</a:t>
            </a:r>
          </a:p>
        </p:txBody>
      </p:sp>
    </p:spTree>
    <p:extLst>
      <p:ext uri="{BB962C8B-B14F-4D97-AF65-F5344CB8AC3E}">
        <p14:creationId xmlns:p14="http://schemas.microsoft.com/office/powerpoint/2010/main" val="3498742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EB62-E866-43B6-93F1-E45C3AB798C9}"/>
              </a:ext>
            </a:extLst>
          </p:cNvPr>
          <p:cNvSpPr>
            <a:spLocks noGrp="1"/>
          </p:cNvSpPr>
          <p:nvPr>
            <p:ph type="title"/>
          </p:nvPr>
        </p:nvSpPr>
        <p:spPr>
          <a:xfrm>
            <a:off x="838200" y="365125"/>
            <a:ext cx="10515600" cy="1306443"/>
          </a:xfrm>
        </p:spPr>
        <p:txBody>
          <a:bodyPr>
            <a:normAutofit/>
          </a:bodyPr>
          <a:lstStyle/>
          <a:p>
            <a:r>
              <a:rPr lang="en-GB" sz="4000" b="1" dirty="0"/>
              <a:t>Yellow Flag:</a:t>
            </a:r>
          </a:p>
        </p:txBody>
      </p:sp>
      <p:sp>
        <p:nvSpPr>
          <p:cNvPr id="8" name="Content Placeholder 7">
            <a:extLst>
              <a:ext uri="{FF2B5EF4-FFF2-40B4-BE49-F238E27FC236}">
                <a16:creationId xmlns:a16="http://schemas.microsoft.com/office/drawing/2014/main" id="{10F9790A-CA68-4489-94AD-6DBBDA0AA177}"/>
              </a:ext>
            </a:extLst>
          </p:cNvPr>
          <p:cNvSpPr>
            <a:spLocks noGrp="1"/>
          </p:cNvSpPr>
          <p:nvPr>
            <p:ph idx="1"/>
          </p:nvPr>
        </p:nvSpPr>
        <p:spPr>
          <a:xfrm>
            <a:off x="761999" y="1825626"/>
            <a:ext cx="4457273" cy="4303464"/>
          </a:xfrm>
        </p:spPr>
        <p:txBody>
          <a:bodyPr>
            <a:normAutofit fontScale="85000" lnSpcReduction="20000"/>
          </a:bodyPr>
          <a:lstStyle/>
          <a:p>
            <a:r>
              <a:rPr lang="en-US" sz="2100" dirty="0"/>
              <a:t>Danger</a:t>
            </a:r>
          </a:p>
          <a:p>
            <a:r>
              <a:rPr lang="en-US" sz="2100" dirty="0"/>
              <a:t>No overtaking</a:t>
            </a:r>
          </a:p>
          <a:p>
            <a:r>
              <a:rPr lang="en-US" sz="2100" dirty="0"/>
              <a:t>MUST BE OBSERVED</a:t>
            </a:r>
          </a:p>
          <a:p>
            <a:r>
              <a:rPr lang="en-US" sz="2100" dirty="0"/>
              <a:t>No overtaking until after the Green Flag at the next post</a:t>
            </a:r>
          </a:p>
          <a:p>
            <a:r>
              <a:rPr lang="en-US" sz="2100" dirty="0"/>
              <a:t>NOT SEEING IS NO EXCUSE</a:t>
            </a:r>
          </a:p>
          <a:p>
            <a:r>
              <a:rPr lang="en-US" sz="2100" dirty="0"/>
              <a:t>PENALTY possible DISQUALIFICATION</a:t>
            </a:r>
          </a:p>
          <a:p>
            <a:endParaRPr lang="en-US" sz="2100" dirty="0"/>
          </a:p>
          <a:p>
            <a:r>
              <a:rPr lang="en-GB" sz="2100" dirty="0"/>
              <a:t>Flag signals, please respect our flag signals, if we have issues with drivers not respecting yellow flags, we may be forced to stop the session and you will loose track time. This is not fair on your racing colleagues. YELLOW FLAGS are there and used for a reason, the consequences of not slowing or respecting them can lead to greater issues.</a:t>
            </a:r>
          </a:p>
          <a:p>
            <a:endParaRPr lang="en-US" sz="2000" dirty="0"/>
          </a:p>
          <a:p>
            <a:pPr marL="0" indent="0">
              <a:buNone/>
            </a:pPr>
            <a:endParaRPr lang="en-US" sz="2000" dirty="0"/>
          </a:p>
          <a:p>
            <a:endParaRPr lang="en-US" sz="2000" dirty="0"/>
          </a:p>
        </p:txBody>
      </p:sp>
      <p:pic>
        <p:nvPicPr>
          <p:cNvPr id="3" name="Picture 2">
            <a:extLst>
              <a:ext uri="{FF2B5EF4-FFF2-40B4-BE49-F238E27FC236}">
                <a16:creationId xmlns:a16="http://schemas.microsoft.com/office/drawing/2014/main" id="{32931DFF-6DF3-490F-9C2F-3CEA4EB146C5}"/>
              </a:ext>
            </a:extLst>
          </p:cNvPr>
          <p:cNvPicPr>
            <a:picLocks noChangeAspect="1"/>
          </p:cNvPicPr>
          <p:nvPr/>
        </p:nvPicPr>
        <p:blipFill>
          <a:blip r:embed="rId2"/>
          <a:stretch>
            <a:fillRect/>
          </a:stretch>
        </p:blipFill>
        <p:spPr>
          <a:xfrm>
            <a:off x="5219272" y="1237144"/>
            <a:ext cx="6217041" cy="3396568"/>
          </a:xfrm>
          <a:prstGeom prst="rect">
            <a:avLst/>
          </a:prstGeom>
        </p:spPr>
      </p:pic>
    </p:spTree>
    <p:extLst>
      <p:ext uri="{BB962C8B-B14F-4D97-AF65-F5344CB8AC3E}">
        <p14:creationId xmlns:p14="http://schemas.microsoft.com/office/powerpoint/2010/main" val="195479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B6BC-0E52-47F4-BD79-99669DEA6219}"/>
              </a:ext>
            </a:extLst>
          </p:cNvPr>
          <p:cNvSpPr>
            <a:spLocks noGrp="1"/>
          </p:cNvSpPr>
          <p:nvPr>
            <p:ph type="title"/>
          </p:nvPr>
        </p:nvSpPr>
        <p:spPr>
          <a:xfrm>
            <a:off x="884433" y="726140"/>
            <a:ext cx="3785554" cy="749073"/>
          </a:xfrm>
        </p:spPr>
        <p:txBody>
          <a:bodyPr anchor="b">
            <a:normAutofit/>
          </a:bodyPr>
          <a:lstStyle/>
          <a:p>
            <a:r>
              <a:rPr lang="en-GB" sz="4000" b="1" dirty="0"/>
              <a:t>Red Flag:</a:t>
            </a:r>
          </a:p>
        </p:txBody>
      </p:sp>
      <p:sp>
        <p:nvSpPr>
          <p:cNvPr id="3" name="Content Placeholder 2">
            <a:extLst>
              <a:ext uri="{FF2B5EF4-FFF2-40B4-BE49-F238E27FC236}">
                <a16:creationId xmlns:a16="http://schemas.microsoft.com/office/drawing/2014/main" id="{55D529E9-FDAA-4F2C-8543-67D99D282A67}"/>
              </a:ext>
            </a:extLst>
          </p:cNvPr>
          <p:cNvSpPr>
            <a:spLocks noGrp="1"/>
          </p:cNvSpPr>
          <p:nvPr>
            <p:ph idx="1"/>
          </p:nvPr>
        </p:nvSpPr>
        <p:spPr>
          <a:xfrm>
            <a:off x="902989" y="1574700"/>
            <a:ext cx="3748441" cy="4839351"/>
          </a:xfrm>
        </p:spPr>
        <p:txBody>
          <a:bodyPr>
            <a:normAutofit fontScale="77500" lnSpcReduction="20000"/>
          </a:bodyPr>
          <a:lstStyle/>
          <a:p>
            <a:r>
              <a:rPr lang="en-GB" b="1" dirty="0"/>
              <a:t>Stop racing</a:t>
            </a:r>
          </a:p>
          <a:p>
            <a:r>
              <a:rPr lang="en-GB" b="1" dirty="0"/>
              <a:t>No overtaking</a:t>
            </a:r>
          </a:p>
          <a:p>
            <a:r>
              <a:rPr lang="en-GB" b="1" dirty="0"/>
              <a:t>Qualifying: Return to Pit Lane     </a:t>
            </a:r>
          </a:p>
          <a:p>
            <a:r>
              <a:rPr lang="en-GB" b="1" dirty="0"/>
              <a:t>Race: Return to Start Line </a:t>
            </a:r>
          </a:p>
          <a:p>
            <a:r>
              <a:rPr lang="en-GB" b="1" dirty="0"/>
              <a:t>Or as directed by Marshals  </a:t>
            </a:r>
          </a:p>
          <a:p>
            <a:pPr marL="0" indent="0">
              <a:buNone/>
            </a:pPr>
            <a:r>
              <a:rPr lang="en-GB" sz="2000" dirty="0"/>
              <a:t>Note: Should the need arise to stop any race or practice, RED LIGHTS will be switched on at the Start Line and RED FLAGS will be displayed at the start line and at all Marshals Signalling Points around the circuit. This is the signal for all drivers to cease circulating at racing speeds, to slow to a safe and reasonable pace and to return to the pit lane, during practice, and to the starting grid area, during a race, unless otherwise directed by officials. Cars must not enter the pits unless directed to do so (Race) and all cars in the pit lane during a red flag period must take any restart from the pit exit.                   </a:t>
            </a:r>
          </a:p>
          <a:p>
            <a:endParaRPr lang="en-GB" sz="2000" dirty="0"/>
          </a:p>
          <a:p>
            <a:endParaRPr lang="en-GB" sz="2000" dirty="0"/>
          </a:p>
        </p:txBody>
      </p:sp>
      <p:pic>
        <p:nvPicPr>
          <p:cNvPr id="5" name="Picture 10" descr="fahne_1rot">
            <a:extLst>
              <a:ext uri="{FF2B5EF4-FFF2-40B4-BE49-F238E27FC236}">
                <a16:creationId xmlns:a16="http://schemas.microsoft.com/office/drawing/2014/main" id="{9BA19031-B78C-4271-85B6-BC635A146C7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4991801" y="1308333"/>
            <a:ext cx="6362000" cy="4241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16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5435"/>
          <a:stretch/>
        </p:blipFill>
        <p:spPr bwMode="auto">
          <a:xfrm>
            <a:off x="643017" y="1844307"/>
            <a:ext cx="6825380" cy="126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8EC22481-6D8C-4C1F-B9D8-584A3D8BA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0458" y="1677825"/>
            <a:ext cx="5274526" cy="3955895"/>
          </a:xfrm>
          <a:prstGeom prst="rect">
            <a:avLst/>
          </a:prstGeom>
        </p:spPr>
      </p:pic>
      <p:sp>
        <p:nvSpPr>
          <p:cNvPr id="2" name="Title 1"/>
          <p:cNvSpPr>
            <a:spLocks noGrp="1"/>
          </p:cNvSpPr>
          <p:nvPr>
            <p:ph type="title"/>
          </p:nvPr>
        </p:nvSpPr>
        <p:spPr>
          <a:xfrm>
            <a:off x="848139" y="163996"/>
            <a:ext cx="8229600" cy="1143000"/>
          </a:xfrm>
        </p:spPr>
        <p:txBody>
          <a:bodyPr>
            <a:normAutofit/>
          </a:bodyPr>
          <a:lstStyle/>
          <a:p>
            <a:r>
              <a:rPr lang="en-US" dirty="0"/>
              <a:t>Signaling area</a:t>
            </a:r>
          </a:p>
        </p:txBody>
      </p:sp>
      <p:sp>
        <p:nvSpPr>
          <p:cNvPr id="3" name="TextBox 2">
            <a:extLst>
              <a:ext uri="{FF2B5EF4-FFF2-40B4-BE49-F238E27FC236}">
                <a16:creationId xmlns:a16="http://schemas.microsoft.com/office/drawing/2014/main" id="{C4712C25-4DEA-4943-8518-7ABACB59EA9A}"/>
              </a:ext>
            </a:extLst>
          </p:cNvPr>
          <p:cNvSpPr txBox="1"/>
          <p:nvPr/>
        </p:nvSpPr>
        <p:spPr>
          <a:xfrm>
            <a:off x="944880" y="1224280"/>
            <a:ext cx="6523517" cy="461665"/>
          </a:xfrm>
          <a:prstGeom prst="rect">
            <a:avLst/>
          </a:prstGeom>
          <a:noFill/>
        </p:spPr>
        <p:txBody>
          <a:bodyPr wrap="none" rtlCol="0">
            <a:spAutoFit/>
          </a:bodyPr>
          <a:lstStyle/>
          <a:p>
            <a:r>
              <a:rPr lang="en-GB" sz="2400" dirty="0"/>
              <a:t>On the start-line the following flags may be shown </a:t>
            </a:r>
          </a:p>
        </p:txBody>
      </p:sp>
      <p:sp>
        <p:nvSpPr>
          <p:cNvPr id="5" name="TextBox 4">
            <a:extLst>
              <a:ext uri="{FF2B5EF4-FFF2-40B4-BE49-F238E27FC236}">
                <a16:creationId xmlns:a16="http://schemas.microsoft.com/office/drawing/2014/main" id="{2691E58B-2E69-40A8-91ED-B19238A9BAAE}"/>
              </a:ext>
            </a:extLst>
          </p:cNvPr>
          <p:cNvSpPr txBox="1"/>
          <p:nvPr/>
        </p:nvSpPr>
        <p:spPr>
          <a:xfrm>
            <a:off x="905923" y="3243894"/>
            <a:ext cx="3928068" cy="2308324"/>
          </a:xfrm>
          <a:prstGeom prst="rect">
            <a:avLst/>
          </a:prstGeom>
          <a:noFill/>
        </p:spPr>
        <p:txBody>
          <a:bodyPr wrap="square" rtlCol="0">
            <a:spAutoFit/>
          </a:bodyPr>
          <a:lstStyle/>
          <a:p>
            <a:r>
              <a:rPr lang="en-GB" sz="2400" dirty="0"/>
              <a:t>The Black and White, the Black and Orange and Drive Through board will also be displayed with a car number – please obey this instruction if shown for you car.</a:t>
            </a:r>
          </a:p>
        </p:txBody>
      </p:sp>
      <p:pic>
        <p:nvPicPr>
          <p:cNvPr id="7" name="Picture 6">
            <a:extLst>
              <a:ext uri="{FF2B5EF4-FFF2-40B4-BE49-F238E27FC236}">
                <a16:creationId xmlns:a16="http://schemas.microsoft.com/office/drawing/2014/main" id="{39FF2682-CD8B-456F-9B3A-02AA39A52EC2}"/>
              </a:ext>
            </a:extLst>
          </p:cNvPr>
          <p:cNvPicPr>
            <a:picLocks noChangeAspect="1"/>
          </p:cNvPicPr>
          <p:nvPr/>
        </p:nvPicPr>
        <p:blipFill>
          <a:blip r:embed="rId5"/>
          <a:stretch>
            <a:fillRect/>
          </a:stretch>
        </p:blipFill>
        <p:spPr>
          <a:xfrm>
            <a:off x="6595404" y="2263810"/>
            <a:ext cx="913925" cy="1546643"/>
          </a:xfrm>
          <a:prstGeom prst="rect">
            <a:avLst/>
          </a:prstGeom>
        </p:spPr>
      </p:pic>
    </p:spTree>
    <p:extLst>
      <p:ext uri="{BB962C8B-B14F-4D97-AF65-F5344CB8AC3E}">
        <p14:creationId xmlns:p14="http://schemas.microsoft.com/office/powerpoint/2010/main" val="3214656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4ABB-2733-46D6-8E2E-EE8844DE4BBA}"/>
              </a:ext>
            </a:extLst>
          </p:cNvPr>
          <p:cNvSpPr>
            <a:spLocks noGrp="1"/>
          </p:cNvSpPr>
          <p:nvPr>
            <p:ph type="title"/>
          </p:nvPr>
        </p:nvSpPr>
        <p:spPr>
          <a:xfrm>
            <a:off x="838200" y="365125"/>
            <a:ext cx="9107250" cy="1325563"/>
          </a:xfrm>
        </p:spPr>
        <p:txBody>
          <a:bodyPr>
            <a:noAutofit/>
          </a:bodyPr>
          <a:lstStyle/>
          <a:p>
            <a:r>
              <a:rPr lang="en-GB" sz="2400" dirty="0"/>
              <a:t>Officials’ Signals will be conveyed to drivers by the following flag signals which may be displayed by an appropriately coloured panel to which the competitor number may be attached:</a:t>
            </a:r>
          </a:p>
        </p:txBody>
      </p:sp>
      <p:sp>
        <p:nvSpPr>
          <p:cNvPr id="3" name="Content Placeholder 2">
            <a:extLst>
              <a:ext uri="{FF2B5EF4-FFF2-40B4-BE49-F238E27FC236}">
                <a16:creationId xmlns:a16="http://schemas.microsoft.com/office/drawing/2014/main" id="{8E677D08-2361-42BC-AFEB-53209B88595A}"/>
              </a:ext>
            </a:extLst>
          </p:cNvPr>
          <p:cNvSpPr>
            <a:spLocks noGrp="1"/>
          </p:cNvSpPr>
          <p:nvPr>
            <p:ph idx="1"/>
          </p:nvPr>
        </p:nvSpPr>
        <p:spPr>
          <a:xfrm>
            <a:off x="838200" y="1617473"/>
            <a:ext cx="9107250" cy="4682159"/>
          </a:xfrm>
        </p:spPr>
        <p:txBody>
          <a:bodyPr>
            <a:normAutofit fontScale="47500" lnSpcReduction="20000"/>
          </a:bodyPr>
          <a:lstStyle/>
          <a:p>
            <a:r>
              <a:rPr lang="en-GB" dirty="0"/>
              <a:t>Blue flag – Stationary: Another competitor is following close behind. </a:t>
            </a:r>
          </a:p>
          <a:p>
            <a:r>
              <a:rPr lang="en-GB" dirty="0"/>
              <a:t>Blue flag – Waved: Another competitor is trying to overtake. </a:t>
            </a:r>
          </a:p>
          <a:p>
            <a:r>
              <a:rPr lang="en-GB" dirty="0"/>
              <a:t>White flag: A service car or slow moving car is on the circuit. The white flag will be waved to indicate the sector of the track that the slow moving vehicle is in, and held stationary whilst the vehicle is in the next sector. </a:t>
            </a:r>
          </a:p>
          <a:p>
            <a:r>
              <a:rPr lang="en-GB" dirty="0"/>
              <a:t>Yellow flag – Waved: Danger, slow down sufficiently to ensure that full control of the vehicle can be retained. No overtaking. </a:t>
            </a:r>
          </a:p>
          <a:p>
            <a:r>
              <a:rPr lang="en-GB" dirty="0"/>
              <a:t>Yellow flag – Double Waved: Great danger. Slow down considerably. Be prepared to suddenly change from the projected racing line, or take other evasive action including stopping if necessary. No overtaking. (This signal may be supplemented or replaced by flashing yellow light(s), as an added warning.) </a:t>
            </a:r>
          </a:p>
          <a:p>
            <a:r>
              <a:rPr lang="en-GB" dirty="0"/>
              <a:t>Yellow flag with Red Stripes – Stationary: Slippery surface ahead. </a:t>
            </a:r>
          </a:p>
          <a:p>
            <a:r>
              <a:rPr lang="en-GB" dirty="0"/>
              <a:t>Yellow flag with Red Stripes – Waved: Slippery surface imminent. </a:t>
            </a:r>
          </a:p>
          <a:p>
            <a:r>
              <a:rPr lang="en-GB" dirty="0"/>
              <a:t>Green flag – Waved: All clear, at the end of a danger area controlled by yellow flags. Also used to signal the start of a formation lap and shown at all posts during first lap of each practice session and during each formation lap. </a:t>
            </a:r>
          </a:p>
          <a:p>
            <a:r>
              <a:rPr lang="en-GB" dirty="0"/>
              <a:t>Red flag: Immediately cease driving at racing speed and proceed slowly, without overtaking, and with maximum caution to pits or start line obeying marshal’s instructions and being prepared to stop should the track be blocked. </a:t>
            </a:r>
          </a:p>
          <a:p>
            <a:r>
              <a:rPr lang="en-GB" dirty="0"/>
              <a:t>Black flag with Orange disc displayed with the competitor’s number: Notification of apparent mechanical failure or of a fire which might not be obvious to the driver. The car concerned must call at its pit for repairs on the next lap. </a:t>
            </a:r>
          </a:p>
          <a:p>
            <a:r>
              <a:rPr lang="en-GB" dirty="0"/>
              <a:t>Black and White Rectangular flag split diagonally and displayed with the competitor’s number: A warning, to the driver that his behaviour is suspect and that he may be Black-flagged on further reports. </a:t>
            </a:r>
          </a:p>
          <a:p>
            <a:r>
              <a:rPr lang="en-GB" dirty="0"/>
              <a:t>Black flag displayed with the competitor’s number: The driver must stop at his pit on the next lap of receiving the signal and report to the Clerk of the Course. A penalty of disqualification may be enforced by display of the Black flag.</a:t>
            </a:r>
          </a:p>
          <a:p>
            <a:r>
              <a:rPr lang="en-GB" dirty="0"/>
              <a:t>Black and White Chequered flag: End of Race or Practice</a:t>
            </a:r>
          </a:p>
        </p:txBody>
      </p:sp>
      <p:pic>
        <p:nvPicPr>
          <p:cNvPr id="5" name="Picture 4">
            <a:extLst>
              <a:ext uri="{FF2B5EF4-FFF2-40B4-BE49-F238E27FC236}">
                <a16:creationId xmlns:a16="http://schemas.microsoft.com/office/drawing/2014/main" id="{13775286-D235-4326-A826-D4E9E8B04573}"/>
              </a:ext>
            </a:extLst>
          </p:cNvPr>
          <p:cNvPicPr>
            <a:picLocks noChangeAspect="1"/>
          </p:cNvPicPr>
          <p:nvPr/>
        </p:nvPicPr>
        <p:blipFill rotWithShape="1">
          <a:blip r:embed="rId2"/>
          <a:srcRect l="51816"/>
          <a:stretch/>
        </p:blipFill>
        <p:spPr>
          <a:xfrm>
            <a:off x="10079170" y="2675808"/>
            <a:ext cx="2099182" cy="1082607"/>
          </a:xfrm>
          <a:prstGeom prst="rect">
            <a:avLst/>
          </a:prstGeom>
        </p:spPr>
      </p:pic>
      <p:pic>
        <p:nvPicPr>
          <p:cNvPr id="6" name="Picture 5">
            <a:extLst>
              <a:ext uri="{FF2B5EF4-FFF2-40B4-BE49-F238E27FC236}">
                <a16:creationId xmlns:a16="http://schemas.microsoft.com/office/drawing/2014/main" id="{3A645AAA-49DD-4AED-BFB5-109C20F7C306}"/>
              </a:ext>
            </a:extLst>
          </p:cNvPr>
          <p:cNvPicPr>
            <a:picLocks noChangeAspect="1"/>
          </p:cNvPicPr>
          <p:nvPr/>
        </p:nvPicPr>
        <p:blipFill>
          <a:blip r:embed="rId3"/>
          <a:stretch>
            <a:fillRect/>
          </a:stretch>
        </p:blipFill>
        <p:spPr>
          <a:xfrm>
            <a:off x="10013690" y="3603055"/>
            <a:ext cx="2112829" cy="1100068"/>
          </a:xfrm>
          <a:prstGeom prst="rect">
            <a:avLst/>
          </a:prstGeom>
        </p:spPr>
      </p:pic>
      <p:pic>
        <p:nvPicPr>
          <p:cNvPr id="7" name="Picture 6">
            <a:extLst>
              <a:ext uri="{FF2B5EF4-FFF2-40B4-BE49-F238E27FC236}">
                <a16:creationId xmlns:a16="http://schemas.microsoft.com/office/drawing/2014/main" id="{2D011988-4D01-4A83-AF6E-8132A5CA2172}"/>
              </a:ext>
            </a:extLst>
          </p:cNvPr>
          <p:cNvPicPr>
            <a:picLocks noChangeAspect="1"/>
          </p:cNvPicPr>
          <p:nvPr/>
        </p:nvPicPr>
        <p:blipFill rotWithShape="1">
          <a:blip r:embed="rId4"/>
          <a:srcRect l="51216"/>
          <a:stretch/>
        </p:blipFill>
        <p:spPr>
          <a:xfrm>
            <a:off x="10079170" y="1617473"/>
            <a:ext cx="2112830" cy="1100068"/>
          </a:xfrm>
          <a:prstGeom prst="rect">
            <a:avLst/>
          </a:prstGeom>
        </p:spPr>
      </p:pic>
      <p:pic>
        <p:nvPicPr>
          <p:cNvPr id="8" name="Picture 7">
            <a:extLst>
              <a:ext uri="{FF2B5EF4-FFF2-40B4-BE49-F238E27FC236}">
                <a16:creationId xmlns:a16="http://schemas.microsoft.com/office/drawing/2014/main" id="{A39EDF43-33AC-4F92-A1B8-6696A32A0F4F}"/>
              </a:ext>
            </a:extLst>
          </p:cNvPr>
          <p:cNvPicPr>
            <a:picLocks noChangeAspect="1"/>
          </p:cNvPicPr>
          <p:nvPr/>
        </p:nvPicPr>
        <p:blipFill rotWithShape="1">
          <a:blip r:embed="rId4"/>
          <a:srcRect r="50528"/>
          <a:stretch/>
        </p:blipFill>
        <p:spPr>
          <a:xfrm>
            <a:off x="9983917" y="581043"/>
            <a:ext cx="2142602" cy="1100068"/>
          </a:xfrm>
          <a:prstGeom prst="rect">
            <a:avLst/>
          </a:prstGeom>
        </p:spPr>
      </p:pic>
      <p:pic>
        <p:nvPicPr>
          <p:cNvPr id="9" name="Picture 8">
            <a:extLst>
              <a:ext uri="{FF2B5EF4-FFF2-40B4-BE49-F238E27FC236}">
                <a16:creationId xmlns:a16="http://schemas.microsoft.com/office/drawing/2014/main" id="{5E7795ED-9DDD-4EE9-83C3-CB427755930C}"/>
              </a:ext>
            </a:extLst>
          </p:cNvPr>
          <p:cNvPicPr>
            <a:picLocks noChangeAspect="1"/>
          </p:cNvPicPr>
          <p:nvPr/>
        </p:nvPicPr>
        <p:blipFill rotWithShape="1">
          <a:blip r:embed="rId2"/>
          <a:srcRect r="49936"/>
          <a:stretch/>
        </p:blipFill>
        <p:spPr>
          <a:xfrm>
            <a:off x="9945450" y="4695000"/>
            <a:ext cx="2181069" cy="1082607"/>
          </a:xfrm>
          <a:prstGeom prst="rect">
            <a:avLst/>
          </a:prstGeom>
        </p:spPr>
      </p:pic>
    </p:spTree>
    <p:extLst>
      <p:ext uri="{BB962C8B-B14F-4D97-AF65-F5344CB8AC3E}">
        <p14:creationId xmlns:p14="http://schemas.microsoft.com/office/powerpoint/2010/main" val="820959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44827" y="1220072"/>
            <a:ext cx="5196520" cy="5509200"/>
          </a:xfrm>
          <a:prstGeom prst="rect">
            <a:avLst/>
          </a:prstGeom>
          <a:noFill/>
        </p:spPr>
        <p:txBody>
          <a:bodyPr wrap="square" rtlCol="0">
            <a:spAutoFit/>
          </a:bodyPr>
          <a:lstStyle/>
          <a:p>
            <a:endParaRPr lang="en-US" sz="2400" dirty="0"/>
          </a:p>
          <a:p>
            <a:r>
              <a:rPr lang="en-US" sz="2400" dirty="0"/>
              <a:t>At the end of each session the </a:t>
            </a:r>
            <a:r>
              <a:rPr lang="en-US" sz="2400" dirty="0" err="1"/>
              <a:t>chequered</a:t>
            </a:r>
            <a:r>
              <a:rPr lang="en-US" sz="2400" dirty="0"/>
              <a:t> flag will be shown on the Start/Finish Line – PLEASE DO NOT MISS THIS FLAG.</a:t>
            </a:r>
          </a:p>
          <a:p>
            <a:endParaRPr lang="en-US" sz="2400" dirty="0"/>
          </a:p>
          <a:p>
            <a:r>
              <a:rPr lang="en-US" sz="2400" dirty="0"/>
              <a:t>After the </a:t>
            </a:r>
            <a:r>
              <a:rPr lang="en-US" sz="2400" dirty="0" err="1"/>
              <a:t>chequered</a:t>
            </a:r>
            <a:r>
              <a:rPr lang="en-US" sz="2400" dirty="0"/>
              <a:t> flag, immediately SLOW DOWN, and return to pit lane</a:t>
            </a:r>
          </a:p>
          <a:p>
            <a:endParaRPr lang="en-US" sz="1600" dirty="0"/>
          </a:p>
          <a:p>
            <a:r>
              <a:rPr lang="en-US" sz="1600" dirty="0"/>
              <a:t>Note: </a:t>
            </a:r>
            <a:r>
              <a:rPr lang="en-GB" sz="1600" dirty="0"/>
              <a:t>After taking the Chequered Flag drivers are required to: </a:t>
            </a:r>
          </a:p>
          <a:p>
            <a:pPr marL="400050" indent="-400050">
              <a:buAutoNum type="romanUcPeriod"/>
            </a:pPr>
            <a:r>
              <a:rPr lang="en-GB" sz="1600" dirty="0"/>
              <a:t>progressively and safely slow down. </a:t>
            </a:r>
          </a:p>
          <a:p>
            <a:pPr marL="400050" indent="-400050">
              <a:buAutoNum type="romanUcPeriod"/>
            </a:pPr>
            <a:r>
              <a:rPr lang="en-GB" sz="1600" dirty="0"/>
              <a:t>remain behind any competitors ahead of them, </a:t>
            </a:r>
          </a:p>
          <a:p>
            <a:pPr marL="400050" indent="-400050">
              <a:buAutoNum type="romanUcPeriod"/>
            </a:pPr>
            <a:r>
              <a:rPr lang="en-GB" sz="1600" dirty="0"/>
              <a:t>return to the pit lane/paddock entrance as instructed, </a:t>
            </a:r>
          </a:p>
          <a:p>
            <a:pPr marL="400050" indent="-400050">
              <a:buAutoNum type="romanUcPeriod"/>
            </a:pPr>
            <a:r>
              <a:rPr lang="en-GB" sz="1600" dirty="0"/>
              <a:t>comply with any directions given by marshals or officials </a:t>
            </a:r>
          </a:p>
          <a:p>
            <a:pPr marL="400050" indent="-400050">
              <a:buAutoNum type="romanUcPeriod"/>
            </a:pPr>
            <a:r>
              <a:rPr lang="en-GB" sz="1600" dirty="0"/>
              <a:t>keep their helmets on and harnesses done up while on the circuit or moving in the pit lane.</a:t>
            </a:r>
            <a:endParaRPr lang="en-US" sz="1600" dirty="0">
              <a:solidFill>
                <a:srgbClr val="FF0000"/>
              </a:solidFill>
            </a:endParaRPr>
          </a:p>
        </p:txBody>
      </p:sp>
      <p:sp>
        <p:nvSpPr>
          <p:cNvPr id="46" name="Title 1"/>
          <p:cNvSpPr txBox="1">
            <a:spLocks/>
          </p:cNvSpPr>
          <p:nvPr/>
        </p:nvSpPr>
        <p:spPr>
          <a:xfrm>
            <a:off x="844826" y="289154"/>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t>Chequered flag</a:t>
            </a:r>
          </a:p>
        </p:txBody>
      </p:sp>
      <p:pic>
        <p:nvPicPr>
          <p:cNvPr id="4" name="Content Placeholder 4" descr="A picture containing object, table&#10;&#10;Description automatically generated">
            <a:extLst>
              <a:ext uri="{FF2B5EF4-FFF2-40B4-BE49-F238E27FC236}">
                <a16:creationId xmlns:a16="http://schemas.microsoft.com/office/drawing/2014/main" id="{1B137AC0-A367-4418-8E34-0BA1052A5B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691" y="1352660"/>
            <a:ext cx="3837166" cy="4351338"/>
          </a:xfrm>
        </p:spPr>
      </p:pic>
    </p:spTree>
    <p:extLst>
      <p:ext uri="{BB962C8B-B14F-4D97-AF65-F5344CB8AC3E}">
        <p14:creationId xmlns:p14="http://schemas.microsoft.com/office/powerpoint/2010/main" val="183049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6672-E27E-4BB1-A34A-63D4B906EDE1}"/>
              </a:ext>
            </a:extLst>
          </p:cNvPr>
          <p:cNvSpPr>
            <a:spLocks noGrp="1"/>
          </p:cNvSpPr>
          <p:nvPr>
            <p:ph type="title"/>
          </p:nvPr>
        </p:nvSpPr>
        <p:spPr/>
        <p:txBody>
          <a:bodyPr/>
          <a:lstStyle/>
          <a:p>
            <a:r>
              <a:rPr lang="en-GB" dirty="0"/>
              <a:t>Race (standing start)</a:t>
            </a:r>
          </a:p>
        </p:txBody>
      </p:sp>
      <p:sp>
        <p:nvSpPr>
          <p:cNvPr id="3" name="Content Placeholder 2">
            <a:extLst>
              <a:ext uri="{FF2B5EF4-FFF2-40B4-BE49-F238E27FC236}">
                <a16:creationId xmlns:a16="http://schemas.microsoft.com/office/drawing/2014/main" id="{ED602B69-E4F4-492B-B9C3-E62AF7B561A7}"/>
              </a:ext>
            </a:extLst>
          </p:cNvPr>
          <p:cNvSpPr>
            <a:spLocks noGrp="1"/>
          </p:cNvSpPr>
          <p:nvPr>
            <p:ph idx="1"/>
          </p:nvPr>
        </p:nvSpPr>
        <p:spPr>
          <a:xfrm>
            <a:off x="838200" y="1404729"/>
            <a:ext cx="10515600" cy="5194853"/>
          </a:xfrm>
        </p:spPr>
        <p:txBody>
          <a:bodyPr>
            <a:normAutofit fontScale="25000" lnSpcReduction="20000"/>
          </a:bodyPr>
          <a:lstStyle/>
          <a:p>
            <a:pPr marL="342900" lvl="0" indent="-342900">
              <a:lnSpc>
                <a:spcPct val="115000"/>
              </a:lnSpc>
              <a:spcAft>
                <a:spcPts val="1000"/>
              </a:spcAft>
              <a:buFont typeface="Symbol" panose="05050102010706020507" pitchFamily="18" charset="2"/>
              <a:buChar char=""/>
            </a:pPr>
            <a:r>
              <a:rPr lang="en-GB" sz="5000" dirty="0"/>
              <a:t>All cars will be released from assembly at turn 1 in grid order after the 1 minute, 30 second boards have been shown followed by the green flag. </a:t>
            </a:r>
          </a:p>
          <a:p>
            <a:pPr marL="342900" lvl="0" indent="-342900">
              <a:lnSpc>
                <a:spcPct val="115000"/>
              </a:lnSpc>
              <a:spcAft>
                <a:spcPts val="1000"/>
              </a:spcAft>
              <a:buFont typeface="Symbol" panose="05050102010706020507" pitchFamily="18" charset="2"/>
              <a:buChar char=""/>
            </a:pPr>
            <a:r>
              <a:rPr lang="en-GB" sz="5000" dirty="0"/>
              <a:t>The lap from the assembly to the grid will constitute the Green Flag Lap. Please keep in formation</a:t>
            </a:r>
          </a:p>
          <a:p>
            <a:pPr marL="342900" lvl="0" indent="-342900">
              <a:lnSpc>
                <a:spcPct val="115000"/>
              </a:lnSpc>
              <a:spcAft>
                <a:spcPts val="1000"/>
              </a:spcAft>
              <a:buFont typeface="Symbol" panose="05050102010706020507" pitchFamily="18" charset="2"/>
              <a:buChar char=""/>
            </a:pPr>
            <a:r>
              <a:rPr lang="en-GB" sz="5000" dirty="0"/>
              <a:t>The start will be via a standing start. </a:t>
            </a:r>
          </a:p>
          <a:p>
            <a:pPr marL="342900" lvl="0" indent="-342900">
              <a:lnSpc>
                <a:spcPct val="115000"/>
              </a:lnSpc>
              <a:spcAft>
                <a:spcPts val="1000"/>
              </a:spcAft>
              <a:buFont typeface="Symbol" panose="05050102010706020507" pitchFamily="18" charset="2"/>
              <a:buChar char=""/>
            </a:pPr>
            <a:r>
              <a:rPr lang="en-GB" sz="5000" dirty="0"/>
              <a:t>The minimum countdown procedures/audible warning sequence shall be: </a:t>
            </a:r>
          </a:p>
          <a:p>
            <a:pPr marL="914400" lvl="1" indent="-457200">
              <a:lnSpc>
                <a:spcPct val="115000"/>
              </a:lnSpc>
              <a:spcAft>
                <a:spcPts val="1000"/>
              </a:spcAft>
              <a:buFont typeface="+mj-lt"/>
              <a:buAutoNum type="arabicPeriod"/>
            </a:pPr>
            <a:r>
              <a:rPr lang="en-GB" sz="5000" dirty="0"/>
              <a:t>Once the Green Flag Lap is completed and all the cars are on the grid. </a:t>
            </a:r>
          </a:p>
          <a:p>
            <a:pPr marL="914400" lvl="1" indent="-457200">
              <a:lnSpc>
                <a:spcPct val="115000"/>
              </a:lnSpc>
              <a:spcAft>
                <a:spcPts val="1000"/>
              </a:spcAft>
              <a:buFont typeface="+mj-lt"/>
              <a:buAutoNum type="arabicPeriod"/>
            </a:pPr>
            <a:r>
              <a:rPr lang="en-GB" sz="5000" dirty="0"/>
              <a:t>A five second board will be used to indicate that the grid is complete after the green flag lap. </a:t>
            </a:r>
          </a:p>
          <a:p>
            <a:pPr marL="914400" lvl="1" indent="-457200">
              <a:lnSpc>
                <a:spcPct val="115000"/>
              </a:lnSpc>
              <a:spcAft>
                <a:spcPts val="1000"/>
              </a:spcAft>
              <a:buFont typeface="+mj-lt"/>
              <a:buAutoNum type="arabicPeriod"/>
            </a:pPr>
            <a:r>
              <a:rPr lang="en-GB" sz="5000" dirty="0"/>
              <a:t>The red lights will be switched on</a:t>
            </a:r>
            <a:r>
              <a:rPr lang="en-GB" sz="5000" dirty="0">
                <a:effectLst/>
                <a:ea typeface="Calibri" panose="020F0502020204030204" pitchFamily="34" charset="0"/>
                <a:cs typeface="Times New Roman" panose="02020603050405020304" pitchFamily="18" charset="0"/>
              </a:rPr>
              <a:t>, and at some time between 2-7secs the red lights will switch off – signalling the start of the race.</a:t>
            </a:r>
            <a:endParaRPr lang="en-GB" sz="5000" dirty="0"/>
          </a:p>
          <a:p>
            <a:pPr marL="342900" lvl="0" indent="-342900">
              <a:lnSpc>
                <a:spcPct val="115000"/>
              </a:lnSpc>
              <a:spcAft>
                <a:spcPts val="1000"/>
              </a:spcAft>
              <a:buFont typeface="Symbol" panose="05050102010706020507" pitchFamily="18" charset="2"/>
              <a:buChar char=""/>
            </a:pPr>
            <a:r>
              <a:rPr lang="en-GB" sz="5000" dirty="0"/>
              <a:t>Any car removed from the grid after the 1-minute stage or driven into the pits on the Green Flag lap shall be held in the pit lane and may start the race after the last car to take the start from the grid has passed the start line or pit lane exit, whichever is the later</a:t>
            </a:r>
          </a:p>
          <a:p>
            <a:pPr marL="342900" lvl="0" indent="-342900">
              <a:lnSpc>
                <a:spcPct val="115000"/>
              </a:lnSpc>
              <a:spcAft>
                <a:spcPts val="1000"/>
              </a:spcAft>
              <a:buFont typeface="Symbol" panose="05050102010706020507" pitchFamily="18" charset="2"/>
              <a:buChar char=""/>
            </a:pPr>
            <a:r>
              <a:rPr lang="en-GB" sz="5000" dirty="0">
                <a:effectLst/>
              </a:rPr>
              <a:t>In the case of </a:t>
            </a:r>
            <a:r>
              <a:rPr lang="en-GB" sz="5000" dirty="0"/>
              <a:t>starting </a:t>
            </a:r>
            <a:r>
              <a:rPr lang="en-GB" sz="5000" dirty="0">
                <a:effectLst/>
              </a:rPr>
              <a:t>lights failure, the Union flag will be used instead. No team personnel are allowed on the pit wall for the start of the race</a:t>
            </a:r>
          </a:p>
          <a:p>
            <a:pPr>
              <a:lnSpc>
                <a:spcPct val="115000"/>
              </a:lnSpc>
            </a:pPr>
            <a:endParaRPr lang="en-GB" sz="1900" dirty="0">
              <a:effectLst/>
              <a:ea typeface="Calibri" panose="020F0502020204030204" pitchFamily="34" charset="0"/>
              <a:cs typeface="Times New Roman" panose="02020603050405020304" pitchFamily="18" charset="0"/>
            </a:endParaRPr>
          </a:p>
          <a:p>
            <a:pPr>
              <a:lnSpc>
                <a:spcPct val="115000"/>
              </a:lnSpc>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21543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6672-E27E-4BB1-A34A-63D4B906EDE1}"/>
              </a:ext>
            </a:extLst>
          </p:cNvPr>
          <p:cNvSpPr>
            <a:spLocks noGrp="1"/>
          </p:cNvSpPr>
          <p:nvPr>
            <p:ph type="title"/>
          </p:nvPr>
        </p:nvSpPr>
        <p:spPr/>
        <p:txBody>
          <a:bodyPr/>
          <a:lstStyle/>
          <a:p>
            <a:r>
              <a:rPr lang="en-GB" dirty="0"/>
              <a:t>Blue Flag</a:t>
            </a:r>
          </a:p>
        </p:txBody>
      </p:sp>
      <p:pic>
        <p:nvPicPr>
          <p:cNvPr id="4" name="Content Placeholder 3">
            <a:extLst>
              <a:ext uri="{FF2B5EF4-FFF2-40B4-BE49-F238E27FC236}">
                <a16:creationId xmlns:a16="http://schemas.microsoft.com/office/drawing/2014/main" id="{5FD92847-112C-405B-AC99-1E124CA66140}"/>
              </a:ext>
            </a:extLst>
          </p:cNvPr>
          <p:cNvPicPr>
            <a:picLocks noGrp="1" noChangeAspect="1"/>
          </p:cNvPicPr>
          <p:nvPr>
            <p:ph idx="1"/>
          </p:nvPr>
        </p:nvPicPr>
        <p:blipFill>
          <a:blip r:embed="rId2"/>
          <a:stretch>
            <a:fillRect/>
          </a:stretch>
        </p:blipFill>
        <p:spPr>
          <a:xfrm>
            <a:off x="5895869" y="1321496"/>
            <a:ext cx="4500923" cy="3679326"/>
          </a:xfrm>
          <a:prstGeom prst="rect">
            <a:avLst/>
          </a:prstGeom>
        </p:spPr>
      </p:pic>
      <p:sp>
        <p:nvSpPr>
          <p:cNvPr id="6" name="TextBox 5">
            <a:extLst>
              <a:ext uri="{FF2B5EF4-FFF2-40B4-BE49-F238E27FC236}">
                <a16:creationId xmlns:a16="http://schemas.microsoft.com/office/drawing/2014/main" id="{9C96B530-738D-433A-BCBE-5A9F5C220C37}"/>
              </a:ext>
            </a:extLst>
          </p:cNvPr>
          <p:cNvSpPr txBox="1"/>
          <p:nvPr/>
        </p:nvSpPr>
        <p:spPr>
          <a:xfrm>
            <a:off x="838200" y="1643179"/>
            <a:ext cx="5057669" cy="1938992"/>
          </a:xfrm>
          <a:prstGeom prst="rect">
            <a:avLst/>
          </a:prstGeom>
          <a:noFill/>
        </p:spPr>
        <p:txBody>
          <a:bodyPr wrap="square">
            <a:spAutoFit/>
          </a:bodyPr>
          <a:lstStyle/>
          <a:p>
            <a:pPr marL="285750" indent="-285750" algn="l">
              <a:buFont typeface="Arial" panose="020B0604020202020204" pitchFamily="34" charset="0"/>
              <a:buChar char="•"/>
            </a:pPr>
            <a:r>
              <a:rPr lang="en-GB" sz="2000" b="0" i="0" u="none" strike="noStrike" baseline="0" dirty="0"/>
              <a:t>Blue flag – Stationary: Another competitor is following close behind</a:t>
            </a:r>
          </a:p>
          <a:p>
            <a:pPr marL="285750" indent="-285750" algn="l">
              <a:buFont typeface="Arial" panose="020B0604020202020204" pitchFamily="34" charset="0"/>
              <a:buChar char="•"/>
            </a:pPr>
            <a:r>
              <a:rPr lang="en-GB" sz="2000" b="0" i="0" u="none" strike="noStrike" baseline="0" dirty="0"/>
              <a:t>Blue flag – Waved: Another competitor is trying to overtake</a:t>
            </a:r>
          </a:p>
          <a:p>
            <a:pPr marL="285750" indent="-285750" algn="l">
              <a:buFont typeface="Arial" panose="020B0604020202020204" pitchFamily="34" charset="0"/>
              <a:buChar char="•"/>
            </a:pPr>
            <a:r>
              <a:rPr lang="en-GB" sz="2000" dirty="0"/>
              <a:t>Any driver not observing blue flags will be reported and may be penalised</a:t>
            </a:r>
          </a:p>
        </p:txBody>
      </p:sp>
    </p:spTree>
    <p:extLst>
      <p:ext uri="{BB962C8B-B14F-4D97-AF65-F5344CB8AC3E}">
        <p14:creationId xmlns:p14="http://schemas.microsoft.com/office/powerpoint/2010/main" val="255598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48" y="-13480"/>
            <a:ext cx="8229600" cy="1143000"/>
          </a:xfrm>
        </p:spPr>
        <p:txBody>
          <a:bodyPr>
            <a:normAutofit/>
          </a:bodyPr>
          <a:lstStyle/>
          <a:p>
            <a:r>
              <a:rPr lang="en-US" dirty="0"/>
              <a:t>Start line</a:t>
            </a:r>
          </a:p>
        </p:txBody>
      </p:sp>
      <p:sp>
        <p:nvSpPr>
          <p:cNvPr id="16" name="Text Box 6"/>
          <p:cNvSpPr txBox="1">
            <a:spLocks noChangeArrowheads="1"/>
          </p:cNvSpPr>
          <p:nvPr/>
        </p:nvSpPr>
        <p:spPr bwMode="auto">
          <a:xfrm>
            <a:off x="4287647" y="3545989"/>
            <a:ext cx="5842529" cy="584775"/>
          </a:xfrm>
          <a:prstGeom prst="rect">
            <a:avLst/>
          </a:prstGeom>
          <a:noFill/>
          <a:ln w="9525">
            <a:noFill/>
            <a:miter lim="800000"/>
            <a:headEnd/>
            <a:tailEnd/>
          </a:ln>
          <a:effectLst/>
        </p:spPr>
        <p:txBody>
          <a:bodyPr wrap="square">
            <a:prstTxWarp prst="textNoShape">
              <a:avLst/>
            </a:prstTxWarp>
            <a:spAutoFit/>
          </a:bodyPr>
          <a:lstStyle/>
          <a:p>
            <a:pPr algn="ctr" defTabSz="457200">
              <a:defRPr/>
            </a:pPr>
            <a:r>
              <a:rPr lang="fr-FR" sz="3200" b="1" dirty="0">
                <a:solidFill>
                  <a:prstClr val="white"/>
                </a:solidFill>
                <a:latin typeface="Calibri"/>
              </a:rPr>
              <a:t>Starting Lights</a:t>
            </a:r>
          </a:p>
        </p:txBody>
      </p:sp>
      <p:sp>
        <p:nvSpPr>
          <p:cNvPr id="19" name="Text Box 6"/>
          <p:cNvSpPr txBox="1">
            <a:spLocks noChangeArrowheads="1"/>
          </p:cNvSpPr>
          <p:nvPr/>
        </p:nvSpPr>
        <p:spPr bwMode="auto">
          <a:xfrm>
            <a:off x="1203338" y="2807172"/>
            <a:ext cx="5842529" cy="584775"/>
          </a:xfrm>
          <a:prstGeom prst="rect">
            <a:avLst/>
          </a:prstGeom>
          <a:noFill/>
          <a:ln w="9525">
            <a:noFill/>
            <a:miter lim="800000"/>
            <a:headEnd/>
            <a:tailEnd/>
          </a:ln>
          <a:effectLst/>
        </p:spPr>
        <p:txBody>
          <a:bodyPr wrap="square">
            <a:prstTxWarp prst="textNoShape">
              <a:avLst/>
            </a:prstTxWarp>
            <a:spAutoFit/>
          </a:bodyPr>
          <a:lstStyle/>
          <a:p>
            <a:pPr algn="ctr" defTabSz="457200">
              <a:defRPr/>
            </a:pPr>
            <a:r>
              <a:rPr lang="fr-FR" sz="3200" b="1" dirty="0">
                <a:solidFill>
                  <a:prstClr val="white"/>
                </a:solidFill>
                <a:latin typeface="Calibri"/>
              </a:rPr>
              <a:t>Start &amp; Red Line</a:t>
            </a:r>
          </a:p>
        </p:txBody>
      </p:sp>
      <p:pic>
        <p:nvPicPr>
          <p:cNvPr id="10" name="Picture 9">
            <a:extLst>
              <a:ext uri="{FF2B5EF4-FFF2-40B4-BE49-F238E27FC236}">
                <a16:creationId xmlns:a16="http://schemas.microsoft.com/office/drawing/2014/main" id="{CB992554-8F10-4F2D-B1F2-C5B953CF4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29520"/>
            <a:ext cx="7232469" cy="5424352"/>
          </a:xfrm>
          <a:prstGeom prst="rect">
            <a:avLst/>
          </a:prstGeom>
        </p:spPr>
      </p:pic>
    </p:spTree>
    <p:extLst>
      <p:ext uri="{BB962C8B-B14F-4D97-AF65-F5344CB8AC3E}">
        <p14:creationId xmlns:p14="http://schemas.microsoft.com/office/powerpoint/2010/main" val="3303188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ED8A-C681-4248-B6C7-C613ED9094AA}"/>
              </a:ext>
            </a:extLst>
          </p:cNvPr>
          <p:cNvSpPr>
            <a:spLocks noGrp="1"/>
          </p:cNvSpPr>
          <p:nvPr>
            <p:ph type="title"/>
          </p:nvPr>
        </p:nvSpPr>
        <p:spPr/>
        <p:txBody>
          <a:bodyPr/>
          <a:lstStyle/>
          <a:p>
            <a:r>
              <a:rPr lang="en-GB" dirty="0"/>
              <a:t>Track limits</a:t>
            </a:r>
          </a:p>
        </p:txBody>
      </p:sp>
      <p:sp>
        <p:nvSpPr>
          <p:cNvPr id="3" name="Content Placeholder 2">
            <a:extLst>
              <a:ext uri="{FF2B5EF4-FFF2-40B4-BE49-F238E27FC236}">
                <a16:creationId xmlns:a16="http://schemas.microsoft.com/office/drawing/2014/main" id="{C4FF3E4A-2D9D-4B85-9F8C-EACA756FC999}"/>
              </a:ext>
            </a:extLst>
          </p:cNvPr>
          <p:cNvSpPr>
            <a:spLocks noGrp="1"/>
          </p:cNvSpPr>
          <p:nvPr>
            <p:ph idx="1"/>
          </p:nvPr>
        </p:nvSpPr>
        <p:spPr>
          <a:xfrm>
            <a:off x="838200" y="1574800"/>
            <a:ext cx="5161280" cy="4587254"/>
          </a:xfrm>
        </p:spPr>
        <p:txBody>
          <a:bodyPr>
            <a:normAutofit fontScale="40000" lnSpcReduction="20000"/>
          </a:bodyPr>
          <a:lstStyle/>
          <a:p>
            <a:pPr marL="0" indent="0">
              <a:buNone/>
            </a:pPr>
            <a:r>
              <a:rPr lang="en-GB" sz="2900" dirty="0"/>
              <a:t>Track limits will be monitored and penalties issued for exceeding track limits for qualifying and race sessions</a:t>
            </a:r>
          </a:p>
          <a:p>
            <a:pPr marL="0" indent="0">
              <a:buNone/>
            </a:pPr>
            <a:r>
              <a:rPr lang="en-GB" sz="2900" dirty="0"/>
              <a:t>Track limits will be monitored by Judge of Fact at</a:t>
            </a:r>
          </a:p>
          <a:p>
            <a:pPr marL="0" indent="0">
              <a:buNone/>
            </a:pPr>
            <a:r>
              <a:rPr lang="en-GB" sz="2900" dirty="0"/>
              <a:t>Turn 2/3 Hawthorns</a:t>
            </a:r>
          </a:p>
          <a:p>
            <a:pPr marL="0" indent="0">
              <a:buNone/>
            </a:pPr>
            <a:r>
              <a:rPr lang="en-GB" sz="2900" dirty="0"/>
              <a:t>Turn 9 Jim Clerk </a:t>
            </a:r>
            <a:r>
              <a:rPr lang="en-GB" sz="2900" dirty="0" err="1"/>
              <a:t>Esses</a:t>
            </a:r>
            <a:endParaRPr lang="en-GB" sz="2900" dirty="0"/>
          </a:p>
          <a:p>
            <a:pPr marL="0" indent="0">
              <a:buNone/>
            </a:pPr>
            <a:r>
              <a:rPr lang="en-GB" sz="2900" dirty="0"/>
              <a:t>PLEASE ensure that you note the track limits, one or two hotspots here, you will have the lap time removed if you exceed the track limits. If it is persistent, then I will black flag you.</a:t>
            </a:r>
          </a:p>
          <a:p>
            <a:pPr marL="0" indent="0">
              <a:buNone/>
            </a:pPr>
            <a:r>
              <a:rPr lang="en-GB" sz="2900" dirty="0"/>
              <a:t>Please note that in qualifying a Black and White flag signal need not be shown.</a:t>
            </a:r>
            <a:br>
              <a:rPr lang="en-GB" sz="2900" dirty="0"/>
            </a:br>
            <a:br>
              <a:rPr lang="en-GB" sz="2900" dirty="0"/>
            </a:br>
            <a:r>
              <a:rPr lang="en-GB" sz="2900" dirty="0"/>
              <a:t>Please respect the track limits and penalties will be applied for any breaches, during qualifying lap times will be removed and for racing, penalties will be applied as follows:</a:t>
            </a:r>
          </a:p>
          <a:p>
            <a:pPr marL="342900" lvl="0" indent="-342900">
              <a:lnSpc>
                <a:spcPct val="115000"/>
              </a:lnSpc>
              <a:buFont typeface="Symbol" panose="05050102010706020507" pitchFamily="18" charset="2"/>
              <a:buChar char=""/>
            </a:pPr>
            <a:r>
              <a:rPr lang="en-GB" sz="2900" dirty="0"/>
              <a:t>1st offence – noted</a:t>
            </a:r>
          </a:p>
          <a:p>
            <a:pPr marL="342900" lvl="0" indent="-342900">
              <a:lnSpc>
                <a:spcPct val="115000"/>
              </a:lnSpc>
              <a:buFont typeface="Symbol" panose="05050102010706020507" pitchFamily="18" charset="2"/>
              <a:buChar char=""/>
            </a:pPr>
            <a:r>
              <a:rPr lang="en-GB" sz="2900" dirty="0"/>
              <a:t>2nd offence – black and white warning flag</a:t>
            </a:r>
          </a:p>
          <a:p>
            <a:pPr marL="342900" lvl="0" indent="-342900">
              <a:lnSpc>
                <a:spcPct val="115000"/>
              </a:lnSpc>
              <a:buFont typeface="Symbol" panose="05050102010706020507" pitchFamily="18" charset="2"/>
              <a:buChar char=""/>
            </a:pPr>
            <a:r>
              <a:rPr lang="en-GB" sz="2900" dirty="0"/>
              <a:t>3rd offence – 5 second penalty</a:t>
            </a:r>
          </a:p>
          <a:p>
            <a:pPr marL="342900" lvl="0" indent="-342900">
              <a:lnSpc>
                <a:spcPct val="115000"/>
              </a:lnSpc>
              <a:buFont typeface="Symbol" panose="05050102010706020507" pitchFamily="18" charset="2"/>
              <a:buChar char=""/>
            </a:pPr>
            <a:r>
              <a:rPr lang="en-GB" sz="2900" dirty="0"/>
              <a:t>4th offence – 10 second penalty</a:t>
            </a:r>
          </a:p>
          <a:p>
            <a:pPr marL="342900" lvl="0" indent="-342900">
              <a:lnSpc>
                <a:spcPct val="115000"/>
              </a:lnSpc>
              <a:buFont typeface="Symbol" panose="05050102010706020507" pitchFamily="18" charset="2"/>
              <a:buChar char=""/>
            </a:pPr>
            <a:r>
              <a:rPr lang="en-GB" sz="2900" dirty="0"/>
              <a:t>5th offence – drive through penalty</a:t>
            </a:r>
          </a:p>
          <a:p>
            <a:pPr marL="342900" lvl="0" indent="-342900">
              <a:lnSpc>
                <a:spcPct val="115000"/>
              </a:lnSpc>
              <a:spcAft>
                <a:spcPts val="1000"/>
              </a:spcAft>
              <a:buFont typeface="Symbol" panose="05050102010706020507" pitchFamily="18" charset="2"/>
              <a:buChar char=""/>
            </a:pPr>
            <a:r>
              <a:rPr lang="en-GB" sz="2900" dirty="0"/>
              <a:t>6th offence – disqualification</a:t>
            </a:r>
          </a:p>
          <a:p>
            <a:pPr marL="0" indent="0">
              <a:buNone/>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6" name="Picture 5">
            <a:extLst>
              <a:ext uri="{FF2B5EF4-FFF2-40B4-BE49-F238E27FC236}">
                <a16:creationId xmlns:a16="http://schemas.microsoft.com/office/drawing/2014/main" id="{CEF8D060-88C3-4F31-BB63-782EB455791F}"/>
              </a:ext>
            </a:extLst>
          </p:cNvPr>
          <p:cNvPicPr>
            <a:picLocks noChangeAspect="1"/>
          </p:cNvPicPr>
          <p:nvPr/>
        </p:nvPicPr>
        <p:blipFill>
          <a:blip r:embed="rId2"/>
          <a:stretch>
            <a:fillRect/>
          </a:stretch>
        </p:blipFill>
        <p:spPr>
          <a:xfrm>
            <a:off x="6096000" y="365125"/>
            <a:ext cx="5462228" cy="5395248"/>
          </a:xfrm>
          <a:prstGeom prst="rect">
            <a:avLst/>
          </a:prstGeom>
        </p:spPr>
      </p:pic>
    </p:spTree>
    <p:extLst>
      <p:ext uri="{BB962C8B-B14F-4D97-AF65-F5344CB8AC3E}">
        <p14:creationId xmlns:p14="http://schemas.microsoft.com/office/powerpoint/2010/main" val="2577797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865" y="330926"/>
            <a:ext cx="8229600" cy="1143000"/>
          </a:xfrm>
        </p:spPr>
        <p:txBody>
          <a:bodyPr>
            <a:normAutofit/>
          </a:bodyPr>
          <a:lstStyle/>
          <a:p>
            <a:r>
              <a:rPr lang="en-US" dirty="0"/>
              <a:t>Parc </a:t>
            </a:r>
            <a:r>
              <a:rPr lang="en-US" dirty="0" err="1"/>
              <a:t>Ferme</a:t>
            </a:r>
            <a:endParaRPr lang="en-US" dirty="0"/>
          </a:p>
        </p:txBody>
      </p:sp>
      <p:sp>
        <p:nvSpPr>
          <p:cNvPr id="7" name="TextBox 6">
            <a:extLst>
              <a:ext uri="{FF2B5EF4-FFF2-40B4-BE49-F238E27FC236}">
                <a16:creationId xmlns:a16="http://schemas.microsoft.com/office/drawing/2014/main" id="{D86B42A6-B47C-4E51-9304-1A32E0A6D4F0}"/>
              </a:ext>
            </a:extLst>
          </p:cNvPr>
          <p:cNvSpPr txBox="1"/>
          <p:nvPr/>
        </p:nvSpPr>
        <p:spPr>
          <a:xfrm>
            <a:off x="457200" y="1271726"/>
            <a:ext cx="9225280" cy="3720890"/>
          </a:xfrm>
          <a:prstGeom prst="rect">
            <a:avLst/>
          </a:prstGeom>
          <a:noFill/>
        </p:spPr>
        <p:txBody>
          <a:bodyPr wrap="square">
            <a:spAutoFit/>
          </a:bodyPr>
          <a:lstStyle/>
          <a:p>
            <a:pPr marL="342900" indent="-342900">
              <a:lnSpc>
                <a:spcPct val="115000"/>
              </a:lnSpc>
              <a:spcAft>
                <a:spcPts val="1000"/>
              </a:spcAft>
              <a:buFont typeface="Arial" panose="020B0604020202020204" pitchFamily="34" charset="0"/>
              <a:buChar char="•"/>
            </a:pPr>
            <a:r>
              <a:rPr lang="en-GB" sz="2000" dirty="0">
                <a:effectLst/>
                <a:ea typeface="Calibri" panose="020F0502020204030204" pitchFamily="34" charset="0"/>
                <a:cs typeface="Times New Roman" panose="02020603050405020304" pitchFamily="18" charset="0"/>
              </a:rPr>
              <a:t>Remember with PARC FERME you are on your own, no adjustments to the car, tyres etc, no family, team or friends (and please remain in your car in parc ferme, but you can remove your helmets and balaclavas)</a:t>
            </a:r>
          </a:p>
          <a:p>
            <a:pPr marL="342900" indent="-342900">
              <a:lnSpc>
                <a:spcPct val="115000"/>
              </a:lnSpc>
              <a:spcAft>
                <a:spcPts val="1000"/>
              </a:spcAft>
              <a:buFont typeface="Arial" panose="020B0604020202020204" pitchFamily="34" charset="0"/>
              <a:buChar char="•"/>
            </a:pPr>
            <a:r>
              <a:rPr lang="en-GB" sz="2000" dirty="0">
                <a:ea typeface="Calibri" panose="020F0502020204030204" pitchFamily="34" charset="0"/>
                <a:cs typeface="Times New Roman" panose="02020603050405020304" pitchFamily="18" charset="0"/>
              </a:rPr>
              <a:t>Parc </a:t>
            </a:r>
            <a:r>
              <a:rPr lang="en-GB" sz="2000" dirty="0" err="1">
                <a:ea typeface="Calibri" panose="020F0502020204030204" pitchFamily="34" charset="0"/>
                <a:cs typeface="Times New Roman" panose="02020603050405020304" pitchFamily="18" charset="0"/>
              </a:rPr>
              <a:t>Ferme</a:t>
            </a:r>
            <a:r>
              <a:rPr lang="en-GB" sz="2000" dirty="0">
                <a:ea typeface="Calibri" panose="020F0502020204030204" pitchFamily="34" charset="0"/>
                <a:cs typeface="Times New Roman" panose="02020603050405020304" pitchFamily="18" charset="0"/>
              </a:rPr>
              <a:t> – please make sure your team and family are social distancing</a:t>
            </a:r>
          </a:p>
          <a:p>
            <a:pPr marL="342900" indent="-342900">
              <a:lnSpc>
                <a:spcPct val="115000"/>
              </a:lnSpc>
              <a:spcAft>
                <a:spcPts val="1000"/>
              </a:spcAft>
              <a:buFont typeface="Arial" panose="020B0604020202020204" pitchFamily="34" charset="0"/>
              <a:buChar char="•"/>
            </a:pPr>
            <a:endParaRPr lang="en-GB" sz="20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1200" dirty="0">
                <a:ea typeface="Calibri" panose="020F0502020204030204" pitchFamily="34" charset="0"/>
                <a:cs typeface="Times New Roman" panose="02020603050405020304" pitchFamily="18" charset="0"/>
              </a:rPr>
              <a:t>Note: </a:t>
            </a:r>
            <a:r>
              <a:rPr lang="en-GB" sz="1200" dirty="0"/>
              <a:t>At all events the showing of the Chequered Flag (for both Qualifying and Racing) will indicate the commencement of Parc Fermé Regulations. Any vehicle that is in the pit lane at this time will be under Parc Fermé rules. It is prohibited to work on any vehicle after the chequered flag has been shown. This includes tyre pressure checking, wheel changes or changes of driver. Any vehicle in the pit lane must be immediately taken to the designated Parc Fermé area. No team personnel may enter Parc Fermé unless authorised by the Eligibility Scrutineer or their Deputy. No tools of any type may be passed by team members or mechanics to drivers whilst in Parc Fermé. Competitors are reminded that the area designated as Parc Fermé area is a secure area and it is not permitted for any supporters to be in Parc Fermé unless at the request of the eligibility scrutineer or their deputy</a:t>
            </a:r>
            <a:endParaRPr lang="en-GB"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773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E729-AE58-4E3E-97C6-3516768243C3}"/>
              </a:ext>
            </a:extLst>
          </p:cNvPr>
          <p:cNvSpPr>
            <a:spLocks noGrp="1"/>
          </p:cNvSpPr>
          <p:nvPr>
            <p:ph type="title"/>
          </p:nvPr>
        </p:nvSpPr>
        <p:spPr/>
        <p:txBody>
          <a:bodyPr/>
          <a:lstStyle/>
          <a:p>
            <a:r>
              <a:rPr lang="en-GB" dirty="0"/>
              <a:t>General</a:t>
            </a:r>
          </a:p>
        </p:txBody>
      </p:sp>
      <p:sp>
        <p:nvSpPr>
          <p:cNvPr id="3" name="Content Placeholder 2">
            <a:extLst>
              <a:ext uri="{FF2B5EF4-FFF2-40B4-BE49-F238E27FC236}">
                <a16:creationId xmlns:a16="http://schemas.microsoft.com/office/drawing/2014/main" id="{7E168DDA-84F1-4AB2-A342-0F5F31596AB5}"/>
              </a:ext>
            </a:extLst>
          </p:cNvPr>
          <p:cNvSpPr>
            <a:spLocks noGrp="1"/>
          </p:cNvSpPr>
          <p:nvPr>
            <p:ph idx="1"/>
          </p:nvPr>
        </p:nvSpPr>
        <p:spPr/>
        <p:txBody>
          <a:bodyPr>
            <a:normAutofit/>
          </a:bodyPr>
          <a:lstStyle/>
          <a:p>
            <a:r>
              <a:rPr lang="en-GB" sz="2600" dirty="0"/>
              <a:t>Please remember to read the Final Instructions and any other instructions for your championship or series.</a:t>
            </a:r>
          </a:p>
          <a:p>
            <a:r>
              <a:rPr lang="en-GB" sz="2600" dirty="0"/>
              <a:t>We will be running to timetable and so please be ready and listen to announcements in the paddock</a:t>
            </a:r>
          </a:p>
          <a:p>
            <a:r>
              <a:rPr lang="en-GB" sz="2600" dirty="0"/>
              <a:t>Ensure you have a ticket for yourself and your immediate crew. Without a competitor ticket you will not be allowed in the paddock</a:t>
            </a:r>
          </a:p>
          <a:p>
            <a:r>
              <a:rPr lang="en-GB" sz="2600" dirty="0"/>
              <a:t>Park sensibly in the paddock</a:t>
            </a:r>
          </a:p>
          <a:p>
            <a:r>
              <a:rPr lang="en-GB" sz="2600" dirty="0"/>
              <a:t>When you are out on track please make sure all your personal belongings are secure in the paddock!</a:t>
            </a:r>
          </a:p>
          <a:p>
            <a:endParaRPr lang="en-GB" dirty="0"/>
          </a:p>
        </p:txBody>
      </p:sp>
    </p:spTree>
    <p:extLst>
      <p:ext uri="{BB962C8B-B14F-4D97-AF65-F5344CB8AC3E}">
        <p14:creationId xmlns:p14="http://schemas.microsoft.com/office/powerpoint/2010/main" val="1350274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865" y="330926"/>
            <a:ext cx="8229600" cy="1143000"/>
          </a:xfrm>
        </p:spPr>
        <p:txBody>
          <a:bodyPr>
            <a:normAutofit/>
          </a:bodyPr>
          <a:lstStyle/>
          <a:p>
            <a:r>
              <a:rPr lang="en-US" dirty="0"/>
              <a:t>Safety Car race only</a:t>
            </a:r>
          </a:p>
        </p:txBody>
      </p:sp>
      <p:sp>
        <p:nvSpPr>
          <p:cNvPr id="7" name="TextBox 6">
            <a:extLst>
              <a:ext uri="{FF2B5EF4-FFF2-40B4-BE49-F238E27FC236}">
                <a16:creationId xmlns:a16="http://schemas.microsoft.com/office/drawing/2014/main" id="{D86B42A6-B47C-4E51-9304-1A32E0A6D4F0}"/>
              </a:ext>
            </a:extLst>
          </p:cNvPr>
          <p:cNvSpPr txBox="1"/>
          <p:nvPr/>
        </p:nvSpPr>
        <p:spPr>
          <a:xfrm>
            <a:off x="457200" y="1271726"/>
            <a:ext cx="9225280" cy="4316887"/>
          </a:xfrm>
          <a:prstGeom prst="rect">
            <a:avLst/>
          </a:prstGeom>
          <a:noFill/>
        </p:spPr>
        <p:txBody>
          <a:bodyPr wrap="square">
            <a:spAutoFit/>
          </a:bodyPr>
          <a:lstStyle/>
          <a:p>
            <a:pPr marL="742950" lvl="1" indent="-285750">
              <a:lnSpc>
                <a:spcPct val="115000"/>
              </a:lnSpc>
              <a:buFont typeface="Arial" panose="020B0604020202020204" pitchFamily="34" charset="0"/>
              <a:buChar char="•"/>
            </a:pPr>
            <a:r>
              <a:rPr lang="en-GB" sz="2000" dirty="0">
                <a:cs typeface="Times New Roman" panose="02020603050405020304" pitchFamily="18" charset="0"/>
              </a:rPr>
              <a:t>As soon as the Safety Car boards and flags are displayed immediately stop racing and slow down and no overtaking!</a:t>
            </a:r>
          </a:p>
          <a:p>
            <a:pPr marL="742950" lvl="1" indent="-285750">
              <a:lnSpc>
                <a:spcPct val="115000"/>
              </a:lnSpc>
              <a:buFont typeface="Arial" panose="020B0604020202020204" pitchFamily="34" charset="0"/>
              <a:buChar char="•"/>
            </a:pPr>
            <a:r>
              <a:rPr lang="en-GB" sz="2000" dirty="0">
                <a:cs typeface="Times New Roman" panose="02020603050405020304" pitchFamily="18" charset="0"/>
              </a:rPr>
              <a:t>The Safety Car itself may not have been deployed when the boards and flags are displayed but cease racing</a:t>
            </a:r>
            <a:endParaRPr lang="en-GB" sz="2000" dirty="0">
              <a:effectLst/>
              <a:ea typeface="Calibri" panose="020F0502020204030204" pitchFamily="34" charset="0"/>
              <a:cs typeface="Times New Roman" panose="02020603050405020304" pitchFamily="18" charset="0"/>
            </a:endParaRPr>
          </a:p>
          <a:p>
            <a:pPr marL="742950" lvl="1" indent="-285750">
              <a:lnSpc>
                <a:spcPct val="115000"/>
              </a:lnSpc>
              <a:spcAft>
                <a:spcPts val="0"/>
              </a:spcAft>
              <a:buFont typeface="Arial" panose="020B0604020202020204" pitchFamily="34" charset="0"/>
              <a:buChar char="•"/>
            </a:pPr>
            <a:r>
              <a:rPr lang="en-GB" sz="2000" dirty="0">
                <a:effectLst/>
                <a:ea typeface="Calibri" panose="020F0502020204030204" pitchFamily="34" charset="0"/>
                <a:cs typeface="Times New Roman" panose="02020603050405020304" pitchFamily="18" charset="0"/>
              </a:rPr>
              <a:t>The safety car will join the track from the pit lane exit</a:t>
            </a:r>
          </a:p>
          <a:p>
            <a:pPr marL="742950" lvl="1" indent="-285750">
              <a:lnSpc>
                <a:spcPct val="115000"/>
              </a:lnSpc>
              <a:spcAft>
                <a:spcPts val="0"/>
              </a:spcAft>
              <a:buFont typeface="Arial" panose="020B0604020202020204" pitchFamily="34" charset="0"/>
              <a:buChar char="•"/>
            </a:pPr>
            <a:r>
              <a:rPr lang="en-GB" sz="2000" dirty="0">
                <a:effectLst/>
                <a:ea typeface="Calibri" panose="020F0502020204030204" pitchFamily="34" charset="0"/>
                <a:cs typeface="Times New Roman" panose="02020603050405020304" pitchFamily="18" charset="0"/>
              </a:rPr>
              <a:t>Please join the crocodile behind the safety car and maintain a pace with all other cars</a:t>
            </a:r>
            <a:r>
              <a:rPr lang="en-GB" sz="2000" dirty="0">
                <a:ea typeface="Calibri" panose="020F0502020204030204" pitchFamily="34" charset="0"/>
                <a:cs typeface="Times New Roman" panose="02020603050405020304" pitchFamily="18" charset="0"/>
              </a:rPr>
              <a:t>, a</a:t>
            </a:r>
            <a:r>
              <a:rPr lang="en-GB" sz="2000" dirty="0">
                <a:effectLst/>
                <a:ea typeface="Calibri" panose="020F0502020204030204" pitchFamily="34" charset="0"/>
                <a:cs typeface="Times New Roman" panose="02020603050405020304" pitchFamily="18" charset="0"/>
              </a:rPr>
              <a:t>llowing us to clear the circuit</a:t>
            </a:r>
          </a:p>
          <a:p>
            <a:pPr marL="742950" lvl="1" indent="-285750">
              <a:lnSpc>
                <a:spcPct val="115000"/>
              </a:lnSpc>
              <a:spcAft>
                <a:spcPts val="0"/>
              </a:spcAft>
              <a:buFont typeface="Arial" panose="020B0604020202020204" pitchFamily="34" charset="0"/>
              <a:buChar char="•"/>
            </a:pPr>
            <a:r>
              <a:rPr lang="en-GB" sz="2000" dirty="0">
                <a:effectLst/>
                <a:ea typeface="Calibri" panose="020F0502020204030204" pitchFamily="34" charset="0"/>
                <a:cs typeface="Times New Roman" panose="02020603050405020304" pitchFamily="18" charset="0"/>
              </a:rPr>
              <a:t>In the event of an incident at the start of the race the safety car may be deployed from the pit lane entry</a:t>
            </a:r>
          </a:p>
          <a:p>
            <a:pPr marL="742950" lvl="1" indent="-285750">
              <a:lnSpc>
                <a:spcPct val="115000"/>
              </a:lnSpc>
              <a:spcAft>
                <a:spcPts val="1000"/>
              </a:spcAft>
              <a:buFont typeface="Arial" panose="020B0604020202020204" pitchFamily="34" charset="0"/>
              <a:buChar char="•"/>
            </a:pPr>
            <a:r>
              <a:rPr lang="en-GB" sz="2000" dirty="0">
                <a:effectLst/>
                <a:ea typeface="Calibri" panose="020F0502020204030204" pitchFamily="34" charset="0"/>
                <a:cs typeface="Times New Roman" panose="02020603050405020304" pitchFamily="18" charset="0"/>
              </a:rPr>
              <a:t>On restart the lights will be extinguished and the car will return to pitlane. The leader will set the pace and you cannot pass another car until you have passed the GREEN flag on the start line</a:t>
            </a:r>
          </a:p>
        </p:txBody>
      </p:sp>
    </p:spTree>
    <p:extLst>
      <p:ext uri="{BB962C8B-B14F-4D97-AF65-F5344CB8AC3E}">
        <p14:creationId xmlns:p14="http://schemas.microsoft.com/office/powerpoint/2010/main" val="2530479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258" y="203752"/>
            <a:ext cx="8229600" cy="1143000"/>
          </a:xfrm>
        </p:spPr>
        <p:txBody>
          <a:bodyPr>
            <a:normAutofit/>
          </a:bodyPr>
          <a:lstStyle/>
          <a:p>
            <a:r>
              <a:rPr lang="en-US" dirty="0"/>
              <a:t>Safety on Track</a:t>
            </a:r>
          </a:p>
        </p:txBody>
      </p:sp>
      <p:sp>
        <p:nvSpPr>
          <p:cNvPr id="3" name="TextBox 2">
            <a:extLst>
              <a:ext uri="{FF2B5EF4-FFF2-40B4-BE49-F238E27FC236}">
                <a16:creationId xmlns:a16="http://schemas.microsoft.com/office/drawing/2014/main" id="{BE44CD79-F805-4D7D-B4A3-C41EEB409666}"/>
              </a:ext>
            </a:extLst>
          </p:cNvPr>
          <p:cNvSpPr txBox="1"/>
          <p:nvPr/>
        </p:nvSpPr>
        <p:spPr>
          <a:xfrm>
            <a:off x="995681" y="1544320"/>
            <a:ext cx="8615680" cy="3847207"/>
          </a:xfrm>
          <a:prstGeom prst="rect">
            <a:avLst/>
          </a:prstGeom>
          <a:noFill/>
        </p:spPr>
        <p:txBody>
          <a:bodyPr wrap="square" rtlCol="0">
            <a:spAutoFit/>
          </a:bodyPr>
          <a:lstStyle/>
          <a:p>
            <a:pPr marL="342900" indent="-342900">
              <a:buFont typeface="Arial" panose="020B0604020202020204" pitchFamily="34" charset="0"/>
              <a:buChar char="•"/>
            </a:pPr>
            <a:r>
              <a:rPr lang="en-GB" sz="2000" dirty="0"/>
              <a:t>If you need help on track please try to stop in a SAFE place near a marshals post</a:t>
            </a:r>
          </a:p>
          <a:p>
            <a:pPr marL="342900" indent="-342900">
              <a:buFont typeface="Arial" panose="020B0604020202020204" pitchFamily="34" charset="0"/>
              <a:buChar char="•"/>
            </a:pPr>
            <a:r>
              <a:rPr lang="en-GB" sz="2000" dirty="0"/>
              <a:t>If the car is in a safe place, get out of the car and over the barrier and to a place of safety</a:t>
            </a:r>
          </a:p>
          <a:p>
            <a:pPr marL="342900" indent="-342900">
              <a:buFont typeface="Arial" panose="020B0604020202020204" pitchFamily="34" charset="0"/>
              <a:buChar char="•"/>
            </a:pPr>
            <a:r>
              <a:rPr lang="en-GB" sz="2000" dirty="0"/>
              <a:t>If you remain in the car give the thumbs up to marshals if you are okay</a:t>
            </a:r>
          </a:p>
          <a:p>
            <a:pPr marL="342900" indent="-342900">
              <a:buFont typeface="Arial" panose="020B0604020202020204" pitchFamily="34" charset="0"/>
              <a:buChar char="•"/>
            </a:pPr>
            <a:r>
              <a:rPr lang="en-GB" sz="2000" dirty="0"/>
              <a:t>Heavy braking corners – please respect other people at these corners, you can get round 2 cars, but it will be a place that contact is avoidable if you respect each other</a:t>
            </a:r>
          </a:p>
          <a:p>
            <a:pPr marL="342900" indent="-342900">
              <a:buFont typeface="Arial" panose="020B0604020202020204" pitchFamily="34" charset="0"/>
              <a:buChar char="•"/>
            </a:pPr>
            <a:r>
              <a:rPr lang="en-GB" sz="2000" dirty="0"/>
              <a:t>Corners where you need to respect each other and give each other room is T1 </a:t>
            </a:r>
            <a:r>
              <a:rPr lang="en-GB" sz="2000" dirty="0" err="1"/>
              <a:t>Clervaux</a:t>
            </a:r>
            <a:r>
              <a:rPr lang="en-GB" sz="2000" dirty="0"/>
              <a:t> (particularly on the first lap), also the Hairpin, no lunges or contact here!</a:t>
            </a:r>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2778054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9D57-0FF8-4654-BA98-E7A5A356EC75}"/>
              </a:ext>
            </a:extLst>
          </p:cNvPr>
          <p:cNvSpPr>
            <a:spLocks noGrp="1"/>
          </p:cNvSpPr>
          <p:nvPr>
            <p:ph type="title"/>
          </p:nvPr>
        </p:nvSpPr>
        <p:spPr/>
        <p:txBody>
          <a:bodyPr/>
          <a:lstStyle/>
          <a:p>
            <a:r>
              <a:rPr lang="en-GB" dirty="0"/>
              <a:t>Driving standards</a:t>
            </a:r>
          </a:p>
        </p:txBody>
      </p:sp>
      <p:sp>
        <p:nvSpPr>
          <p:cNvPr id="3" name="Content Placeholder 2">
            <a:extLst>
              <a:ext uri="{FF2B5EF4-FFF2-40B4-BE49-F238E27FC236}">
                <a16:creationId xmlns:a16="http://schemas.microsoft.com/office/drawing/2014/main" id="{52D2CC69-3BB7-4599-AFF0-B9DB48913FE6}"/>
              </a:ext>
            </a:extLst>
          </p:cNvPr>
          <p:cNvSpPr>
            <a:spLocks noGrp="1"/>
          </p:cNvSpPr>
          <p:nvPr>
            <p:ph idx="1"/>
          </p:nvPr>
        </p:nvSpPr>
        <p:spPr/>
        <p:txBody>
          <a:bodyPr>
            <a:normAutofit/>
          </a:bodyPr>
          <a:lstStyle/>
          <a:p>
            <a:r>
              <a:rPr lang="en-GB" sz="2400" dirty="0">
                <a:solidFill>
                  <a:srgbClr val="FF0000"/>
                </a:solidFill>
              </a:rPr>
              <a:t>Remember this is a NON CONTACT sport</a:t>
            </a:r>
          </a:p>
          <a:p>
            <a:r>
              <a:rPr lang="en-GB" sz="2400" dirty="0"/>
              <a:t>You need to be aware of all other cars around you at all times</a:t>
            </a:r>
          </a:p>
          <a:p>
            <a:r>
              <a:rPr lang="en-GB" sz="2400" dirty="0"/>
              <a:t>Make sure the overtake can be completed without contact</a:t>
            </a:r>
          </a:p>
          <a:p>
            <a:r>
              <a:rPr lang="en-GB" sz="2400" dirty="0"/>
              <a:t>Contact is expensive and potentially dangerous</a:t>
            </a:r>
          </a:p>
          <a:p>
            <a:r>
              <a:rPr lang="en-GB" sz="2400" dirty="0"/>
              <a:t>Reported incidents will be investigated  and judicial action may be taken</a:t>
            </a:r>
          </a:p>
          <a:p>
            <a:r>
              <a:rPr lang="en-GB" sz="2400" b="0" i="0" u="none" strike="noStrike" baseline="0" dirty="0">
                <a:solidFill>
                  <a:srgbClr val="000000"/>
                </a:solidFill>
              </a:rPr>
              <a:t>You may </a:t>
            </a:r>
            <a:r>
              <a:rPr lang="en-GB" sz="2400" b="1" i="0" u="none" strike="noStrike" baseline="0" dirty="0">
                <a:solidFill>
                  <a:srgbClr val="000000"/>
                </a:solidFill>
              </a:rPr>
              <a:t>Only Change Direction Once </a:t>
            </a:r>
            <a:r>
              <a:rPr lang="en-GB" sz="2400" b="0" i="0" u="none" strike="noStrike" baseline="0" dirty="0">
                <a:solidFill>
                  <a:srgbClr val="000000"/>
                </a:solidFill>
              </a:rPr>
              <a:t>in front of the pursuing car, that is to say you can only move left or right in front of the car, not both</a:t>
            </a:r>
          </a:p>
          <a:p>
            <a:r>
              <a:rPr lang="en-GB" sz="2400" b="1" i="0" u="none" strike="noStrike" baseline="0" dirty="0">
                <a:solidFill>
                  <a:srgbClr val="000000"/>
                </a:solidFill>
              </a:rPr>
              <a:t>Pushing or Squeezing </a:t>
            </a:r>
            <a:r>
              <a:rPr lang="en-GB" sz="2400" b="0" i="0" u="none" strike="noStrike" baseline="0" dirty="0">
                <a:solidFill>
                  <a:srgbClr val="000000"/>
                </a:solidFill>
              </a:rPr>
              <a:t>competitors off the track is strictly forbidden i.e. reducing the available track width to less than a car’s width</a:t>
            </a:r>
          </a:p>
          <a:p>
            <a:r>
              <a:rPr lang="en-GB" sz="2400" b="0" i="0" u="none" strike="noStrike" baseline="0" dirty="0">
                <a:solidFill>
                  <a:srgbClr val="000000"/>
                </a:solidFill>
              </a:rPr>
              <a:t>Unpredictable moves causes incidents!</a:t>
            </a:r>
          </a:p>
          <a:p>
            <a:endParaRPr lang="en-GB" sz="2400" dirty="0">
              <a:solidFill>
                <a:srgbClr val="000000"/>
              </a:solidFill>
            </a:endParaRPr>
          </a:p>
          <a:p>
            <a:endParaRPr lang="en-GB" sz="2400" b="0" i="0" u="none" strike="noStrike" baseline="0" dirty="0">
              <a:solidFill>
                <a:srgbClr val="000000"/>
              </a:solidFill>
            </a:endParaRPr>
          </a:p>
          <a:p>
            <a:endParaRPr lang="en-GB" sz="2400" dirty="0">
              <a:solidFill>
                <a:srgbClr val="000000"/>
              </a:solidFill>
            </a:endParaRPr>
          </a:p>
          <a:p>
            <a:endParaRPr lang="en-GB" sz="2400" b="0" i="0" u="none" strike="noStrike" baseline="0" dirty="0">
              <a:solidFill>
                <a:srgbClr val="000000"/>
              </a:solidFill>
            </a:endParaRPr>
          </a:p>
          <a:p>
            <a:endParaRPr lang="en-GB" sz="2400" b="0" i="0" u="none" strike="noStrike" baseline="0" dirty="0">
              <a:solidFill>
                <a:srgbClr val="000000"/>
              </a:solidFill>
            </a:endParaRPr>
          </a:p>
          <a:p>
            <a:endParaRPr lang="en-GB" dirty="0"/>
          </a:p>
        </p:txBody>
      </p:sp>
    </p:spTree>
    <p:extLst>
      <p:ext uri="{BB962C8B-B14F-4D97-AF65-F5344CB8AC3E}">
        <p14:creationId xmlns:p14="http://schemas.microsoft.com/office/powerpoint/2010/main" val="274553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9795F-AA0B-F1F4-8ECF-7DA860E0AC6C}"/>
              </a:ext>
            </a:extLst>
          </p:cNvPr>
          <p:cNvSpPr>
            <a:spLocks noGrp="1"/>
          </p:cNvSpPr>
          <p:nvPr>
            <p:ph type="title"/>
          </p:nvPr>
        </p:nvSpPr>
        <p:spPr/>
        <p:txBody>
          <a:bodyPr/>
          <a:lstStyle/>
          <a:p>
            <a:r>
              <a:rPr lang="en-GB" dirty="0"/>
              <a:t>RACE WITH RESPECT </a:t>
            </a:r>
          </a:p>
        </p:txBody>
      </p:sp>
      <p:sp>
        <p:nvSpPr>
          <p:cNvPr id="3" name="Content Placeholder 2">
            <a:extLst>
              <a:ext uri="{FF2B5EF4-FFF2-40B4-BE49-F238E27FC236}">
                <a16:creationId xmlns:a16="http://schemas.microsoft.com/office/drawing/2014/main" id="{0E4F2451-247C-1E31-A989-B66FD1FE89EB}"/>
              </a:ext>
            </a:extLst>
          </p:cNvPr>
          <p:cNvSpPr>
            <a:spLocks noGrp="1"/>
          </p:cNvSpPr>
          <p:nvPr>
            <p:ph idx="1"/>
          </p:nvPr>
        </p:nvSpPr>
        <p:spPr/>
        <p:txBody>
          <a:bodyPr/>
          <a:lstStyle/>
          <a:p>
            <a:r>
              <a:rPr lang="en-GB" dirty="0"/>
              <a:t>Please remember the values of the Motorsport UK Respect Code</a:t>
            </a:r>
          </a:p>
          <a:p>
            <a:pPr marL="0" indent="0">
              <a:buNone/>
            </a:pPr>
            <a:endParaRPr lang="en-GB" dirty="0"/>
          </a:p>
          <a:p>
            <a:r>
              <a:rPr lang="en-GB" dirty="0"/>
              <a:t>Respect</a:t>
            </a:r>
          </a:p>
          <a:p>
            <a:r>
              <a:rPr lang="en-GB" dirty="0"/>
              <a:t>Integrity</a:t>
            </a:r>
          </a:p>
          <a:p>
            <a:r>
              <a:rPr lang="en-GB" dirty="0"/>
              <a:t>Self-Control</a:t>
            </a:r>
          </a:p>
          <a:p>
            <a:r>
              <a:rPr lang="en-GB" dirty="0"/>
              <a:t>Fair Play</a:t>
            </a:r>
          </a:p>
          <a:p>
            <a:r>
              <a:rPr lang="en-GB" dirty="0"/>
              <a:t>Good Manners</a:t>
            </a:r>
          </a:p>
        </p:txBody>
      </p:sp>
    </p:spTree>
    <p:extLst>
      <p:ext uri="{BB962C8B-B14F-4D97-AF65-F5344CB8AC3E}">
        <p14:creationId xmlns:p14="http://schemas.microsoft.com/office/powerpoint/2010/main" val="3109043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2697-9D4C-40B6-A50E-84F9E6683D4D}"/>
              </a:ext>
            </a:extLst>
          </p:cNvPr>
          <p:cNvSpPr>
            <a:spLocks noGrp="1"/>
          </p:cNvSpPr>
          <p:nvPr>
            <p:ph type="title"/>
          </p:nvPr>
        </p:nvSpPr>
        <p:spPr/>
        <p:txBody>
          <a:bodyPr/>
          <a:lstStyle/>
          <a:p>
            <a:r>
              <a:rPr lang="en-GB" dirty="0"/>
              <a:t>Judicial</a:t>
            </a:r>
          </a:p>
        </p:txBody>
      </p:sp>
      <p:sp>
        <p:nvSpPr>
          <p:cNvPr id="3" name="Content Placeholder 2">
            <a:extLst>
              <a:ext uri="{FF2B5EF4-FFF2-40B4-BE49-F238E27FC236}">
                <a16:creationId xmlns:a16="http://schemas.microsoft.com/office/drawing/2014/main" id="{DCA66792-F19E-48B3-B060-7E912C758064}"/>
              </a:ext>
            </a:extLst>
          </p:cNvPr>
          <p:cNvSpPr>
            <a:spLocks noGrp="1"/>
          </p:cNvSpPr>
          <p:nvPr>
            <p:ph idx="1"/>
          </p:nvPr>
        </p:nvSpPr>
        <p:spPr/>
        <p:txBody>
          <a:bodyPr>
            <a:normAutofit fontScale="77500" lnSpcReduction="20000"/>
          </a:bodyPr>
          <a:lstStyle/>
          <a:p>
            <a:pPr>
              <a:lnSpc>
                <a:spcPct val="107000"/>
              </a:lnSpc>
              <a:spcAft>
                <a:spcPts val="800"/>
              </a:spcAft>
            </a:pPr>
            <a:r>
              <a:rPr lang="en-GB" sz="2800" dirty="0">
                <a:effectLst/>
                <a:latin typeface="Calibri" panose="020F0502020204030204" pitchFamily="34" charset="0"/>
                <a:ea typeface="Calibri" panose="020F0502020204030204" pitchFamily="34" charset="0"/>
                <a:cs typeface="Calibri" panose="020F0502020204030204" pitchFamily="34" charset="0"/>
              </a:rPr>
              <a:t>You may lodge a protest with the secretary of the meeting contactable on the race telephone number published in the final instructions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2800" dirty="0">
                <a:effectLst/>
                <a:latin typeface="Calibri" panose="020F0502020204030204" pitchFamily="34" charset="0"/>
                <a:ea typeface="Calibri" panose="020F0502020204030204" pitchFamily="34" charset="0"/>
                <a:cs typeface="Calibri" panose="020F0502020204030204" pitchFamily="34" charset="0"/>
              </a:rPr>
              <a:t>If you are reported for a race incident then the co-ordinators will collect your SD card and seal it into </a:t>
            </a:r>
            <a:r>
              <a:rPr lang="en-GB" dirty="0">
                <a:latin typeface="Calibri" panose="020F0502020204030204" pitchFamily="34" charset="0"/>
                <a:ea typeface="Calibri" panose="020F0502020204030204" pitchFamily="34" charset="0"/>
                <a:cs typeface="Calibri" panose="020F0502020204030204" pitchFamily="34" charset="0"/>
              </a:rPr>
              <a:t>an envelope</a:t>
            </a:r>
            <a:endParaRPr lang="en-GB" sz="28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r>
              <a:rPr lang="en-GB" sz="2800" dirty="0">
                <a:effectLst/>
                <a:latin typeface="Calibri" panose="020F0502020204030204" pitchFamily="34" charset="0"/>
                <a:ea typeface="Calibri" panose="020F0502020204030204" pitchFamily="34" charset="0"/>
                <a:cs typeface="Calibri" panose="020F0502020204030204" pitchFamily="34" charset="0"/>
              </a:rPr>
              <a:t>If you are </a:t>
            </a:r>
            <a:r>
              <a:rPr lang="en-GB" dirty="0">
                <a:latin typeface="Calibri" panose="020F0502020204030204" pitchFamily="34" charset="0"/>
                <a:ea typeface="Calibri" panose="020F0502020204030204" pitchFamily="34" charset="0"/>
                <a:cs typeface="Calibri" panose="020F0502020204030204" pitchFamily="34" charset="0"/>
              </a:rPr>
              <a:t>then </a:t>
            </a:r>
            <a:r>
              <a:rPr lang="en-GB" sz="2800" dirty="0">
                <a:effectLst/>
                <a:latin typeface="Calibri" panose="020F0502020204030204" pitchFamily="34" charset="0"/>
                <a:ea typeface="Calibri" panose="020F0502020204030204" pitchFamily="34" charset="0"/>
                <a:cs typeface="Calibri" panose="020F0502020204030204" pitchFamily="34" charset="0"/>
              </a:rPr>
              <a:t>requested to attend a race investigation with the clerk please come to the Clerks Office on the first floor of the Race Control building (or this maybe carried out by telephone). Please ensure you comply with social distancing at all times.</a:t>
            </a:r>
          </a:p>
          <a:p>
            <a:pPr>
              <a:lnSpc>
                <a:spcPct val="115000"/>
              </a:lnSpc>
              <a:spcAft>
                <a:spcPts val="1000"/>
              </a:spcAft>
            </a:pPr>
            <a:r>
              <a:rPr lang="en-GB" dirty="0">
                <a:latin typeface="Calibri" panose="020F0502020204030204" pitchFamily="34" charset="0"/>
                <a:ea typeface="Calibri" panose="020F0502020204030204" pitchFamily="34" charset="0"/>
                <a:cs typeface="Calibri" panose="020F0502020204030204" pitchFamily="34" charset="0"/>
              </a:rPr>
              <a:t>Any SD cards will be returned to you via the </a:t>
            </a:r>
            <a:r>
              <a:rPr lang="en-GB" sz="2800" dirty="0">
                <a:effectLst/>
                <a:latin typeface="Calibri" panose="020F0502020204030204" pitchFamily="34" charset="0"/>
                <a:ea typeface="Calibri" panose="020F0502020204030204" pitchFamily="34" charset="0"/>
                <a:cs typeface="Calibri" panose="020F0502020204030204" pitchFamily="34" charset="0"/>
              </a:rPr>
              <a:t>co-ordinator </a:t>
            </a:r>
            <a:r>
              <a:rPr lang="en-GB" dirty="0">
                <a:latin typeface="Calibri" panose="020F0502020204030204" pitchFamily="34" charset="0"/>
                <a:ea typeface="Calibri" panose="020F0502020204030204" pitchFamily="34" charset="0"/>
                <a:cs typeface="Calibri" panose="020F0502020204030204" pitchFamily="34" charset="0"/>
              </a:rPr>
              <a:t>once the video incident has been reviewed</a:t>
            </a:r>
          </a:p>
          <a:p>
            <a:pPr marL="0" indent="0">
              <a:lnSpc>
                <a:spcPct val="115000"/>
              </a:lnSpc>
              <a:spcAft>
                <a:spcPts val="1000"/>
              </a:spcAft>
              <a:buNone/>
            </a:pPr>
            <a:endParaRPr lang="en-GB" dirty="0"/>
          </a:p>
          <a:p>
            <a:pPr marL="0" indent="0">
              <a:lnSpc>
                <a:spcPct val="115000"/>
              </a:lnSpc>
              <a:spcAft>
                <a:spcPts val="1000"/>
              </a:spcAft>
              <a:buNone/>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687263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9D57-0FF8-4654-BA98-E7A5A356EC75}"/>
              </a:ext>
            </a:extLst>
          </p:cNvPr>
          <p:cNvSpPr>
            <a:spLocks noGrp="1"/>
          </p:cNvSpPr>
          <p:nvPr>
            <p:ph type="title"/>
          </p:nvPr>
        </p:nvSpPr>
        <p:spPr/>
        <p:txBody>
          <a:bodyPr/>
          <a:lstStyle/>
          <a:p>
            <a:r>
              <a:rPr lang="en-GB" dirty="0"/>
              <a:t>Enjoy</a:t>
            </a:r>
          </a:p>
        </p:txBody>
      </p:sp>
      <p:sp>
        <p:nvSpPr>
          <p:cNvPr id="3" name="Content Placeholder 2">
            <a:extLst>
              <a:ext uri="{FF2B5EF4-FFF2-40B4-BE49-F238E27FC236}">
                <a16:creationId xmlns:a16="http://schemas.microsoft.com/office/drawing/2014/main" id="{52D2CC69-3BB7-4599-AFF0-B9DB48913FE6}"/>
              </a:ext>
            </a:extLst>
          </p:cNvPr>
          <p:cNvSpPr>
            <a:spLocks noGrp="1"/>
          </p:cNvSpPr>
          <p:nvPr>
            <p:ph idx="1"/>
          </p:nvPr>
        </p:nvSpPr>
        <p:spPr/>
        <p:txBody>
          <a:bodyPr/>
          <a:lstStyle/>
          <a:p>
            <a:r>
              <a:rPr lang="en-GB" dirty="0"/>
              <a:t>Remember to enjoy the experience</a:t>
            </a:r>
          </a:p>
          <a:p>
            <a:r>
              <a:rPr lang="en-GB" dirty="0"/>
              <a:t>If you have any questions during the day please contact one of your co-ordinators or get in touch with race control by phone</a:t>
            </a:r>
          </a:p>
          <a:p>
            <a:r>
              <a:rPr lang="en-GB" dirty="0"/>
              <a:t>Thank you!</a:t>
            </a:r>
          </a:p>
          <a:p>
            <a:endParaRPr lang="en-GB" dirty="0"/>
          </a:p>
          <a:p>
            <a:pPr marL="0" indent="0">
              <a:buNone/>
            </a:pPr>
            <a:r>
              <a:rPr lang="en-GB" dirty="0"/>
              <a:t>Graham Lindley – Clerk of the Course</a:t>
            </a:r>
          </a:p>
          <a:p>
            <a:pPr marL="0" indent="0">
              <a:buNone/>
            </a:pPr>
            <a:endParaRPr lang="en-GB" dirty="0"/>
          </a:p>
        </p:txBody>
      </p:sp>
    </p:spTree>
    <p:extLst>
      <p:ext uri="{BB962C8B-B14F-4D97-AF65-F5344CB8AC3E}">
        <p14:creationId xmlns:p14="http://schemas.microsoft.com/office/powerpoint/2010/main" val="2923200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E729-AE58-4E3E-97C6-3516768243C3}"/>
              </a:ext>
            </a:extLst>
          </p:cNvPr>
          <p:cNvSpPr>
            <a:spLocks noGrp="1"/>
          </p:cNvSpPr>
          <p:nvPr>
            <p:ph type="title"/>
          </p:nvPr>
        </p:nvSpPr>
        <p:spPr/>
        <p:txBody>
          <a:bodyPr/>
          <a:lstStyle/>
          <a:p>
            <a:r>
              <a:rPr lang="en-GB" dirty="0"/>
              <a:t>Scrutineering </a:t>
            </a:r>
          </a:p>
        </p:txBody>
      </p:sp>
      <p:sp>
        <p:nvSpPr>
          <p:cNvPr id="3" name="Content Placeholder 2">
            <a:extLst>
              <a:ext uri="{FF2B5EF4-FFF2-40B4-BE49-F238E27FC236}">
                <a16:creationId xmlns:a16="http://schemas.microsoft.com/office/drawing/2014/main" id="{7E168DDA-84F1-4AB2-A342-0F5F31596AB5}"/>
              </a:ext>
            </a:extLst>
          </p:cNvPr>
          <p:cNvSpPr>
            <a:spLocks noGrp="1"/>
          </p:cNvSpPr>
          <p:nvPr>
            <p:ph idx="1"/>
          </p:nvPr>
        </p:nvSpPr>
        <p:spPr/>
        <p:txBody>
          <a:bodyPr>
            <a:noAutofit/>
          </a:bodyPr>
          <a:lstStyle/>
          <a:p>
            <a:pPr marL="0" indent="0">
              <a:buNone/>
            </a:pPr>
            <a:r>
              <a:rPr lang="en-GB" sz="2000" dirty="0"/>
              <a:t>Please ensure:</a:t>
            </a:r>
          </a:p>
          <a:p>
            <a:r>
              <a:rPr lang="en-GB" sz="2000" dirty="0"/>
              <a:t>Car is empty of anything non race related (bags, shoes, jerry cans etc)</a:t>
            </a:r>
          </a:p>
          <a:p>
            <a:r>
              <a:rPr lang="en-GB" sz="2000" dirty="0"/>
              <a:t>Make sure NOTHING is loose and that could roll around inside.</a:t>
            </a:r>
          </a:p>
          <a:p>
            <a:r>
              <a:rPr lang="en-GB" sz="2000" dirty="0"/>
              <a:t>Check fire extinguisher PIN is armed</a:t>
            </a:r>
          </a:p>
          <a:p>
            <a:r>
              <a:rPr lang="en-GB" sz="2000" dirty="0"/>
              <a:t>Ensure transponder subscription is up to date and on</a:t>
            </a:r>
          </a:p>
          <a:p>
            <a:r>
              <a:rPr lang="en-GB" sz="2000" dirty="0"/>
              <a:t>Check seat belts are untwisted</a:t>
            </a:r>
          </a:p>
          <a:p>
            <a:r>
              <a:rPr lang="en-GB" sz="2000" dirty="0"/>
              <a:t>Rain light works (and you know which switch it is)</a:t>
            </a:r>
          </a:p>
          <a:p>
            <a:r>
              <a:rPr lang="en-GB" sz="2000" dirty="0"/>
              <a:t>Video camera charged and focused on the right image, and working!</a:t>
            </a:r>
            <a:br>
              <a:rPr lang="en-GB" sz="2000" dirty="0"/>
            </a:br>
            <a:br>
              <a:rPr lang="en-GB" sz="2000" dirty="0"/>
            </a:br>
            <a:r>
              <a:rPr lang="en-GB" sz="2000" b="1" dirty="0"/>
              <a:t>NO MOBILE PHONES (in the car / or your pockets)</a:t>
            </a:r>
          </a:p>
        </p:txBody>
      </p:sp>
    </p:spTree>
    <p:extLst>
      <p:ext uri="{BB962C8B-B14F-4D97-AF65-F5344CB8AC3E}">
        <p14:creationId xmlns:p14="http://schemas.microsoft.com/office/powerpoint/2010/main" val="1333179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E8ED2-76B0-431C-886B-D0CBE23077E6}"/>
              </a:ext>
            </a:extLst>
          </p:cNvPr>
          <p:cNvPicPr>
            <a:picLocks noChangeAspect="1"/>
          </p:cNvPicPr>
          <p:nvPr/>
        </p:nvPicPr>
        <p:blipFill>
          <a:blip r:embed="rId2"/>
          <a:stretch>
            <a:fillRect/>
          </a:stretch>
        </p:blipFill>
        <p:spPr>
          <a:xfrm>
            <a:off x="1748089" y="600076"/>
            <a:ext cx="7162549" cy="5443537"/>
          </a:xfrm>
          <a:prstGeom prst="rect">
            <a:avLst/>
          </a:prstGeom>
        </p:spPr>
      </p:pic>
      <p:sp>
        <p:nvSpPr>
          <p:cNvPr id="4" name="Title 1">
            <a:extLst>
              <a:ext uri="{FF2B5EF4-FFF2-40B4-BE49-F238E27FC236}">
                <a16:creationId xmlns:a16="http://schemas.microsoft.com/office/drawing/2014/main" id="{0E15C0B1-5B9D-48C1-BEAC-60002C6BA244}"/>
              </a:ext>
            </a:extLst>
          </p:cNvPr>
          <p:cNvSpPr>
            <a:spLocks noGrp="1"/>
          </p:cNvSpPr>
          <p:nvPr>
            <p:ph type="title"/>
          </p:nvPr>
        </p:nvSpPr>
        <p:spPr>
          <a:xfrm>
            <a:off x="838200" y="365125"/>
            <a:ext cx="10515600" cy="1325563"/>
          </a:xfrm>
        </p:spPr>
        <p:txBody>
          <a:bodyPr/>
          <a:lstStyle/>
          <a:p>
            <a:r>
              <a:rPr lang="en-GB" dirty="0"/>
              <a:t>Track layout</a:t>
            </a:r>
          </a:p>
        </p:txBody>
      </p:sp>
    </p:spTree>
    <p:extLst>
      <p:ext uri="{BB962C8B-B14F-4D97-AF65-F5344CB8AC3E}">
        <p14:creationId xmlns:p14="http://schemas.microsoft.com/office/powerpoint/2010/main" val="3015371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6672-E27E-4BB1-A34A-63D4B906EDE1}"/>
              </a:ext>
            </a:extLst>
          </p:cNvPr>
          <p:cNvSpPr>
            <a:spLocks noGrp="1"/>
          </p:cNvSpPr>
          <p:nvPr>
            <p:ph type="title"/>
          </p:nvPr>
        </p:nvSpPr>
        <p:spPr/>
        <p:txBody>
          <a:bodyPr/>
          <a:lstStyle/>
          <a:p>
            <a:r>
              <a:rPr lang="en-GB" dirty="0"/>
              <a:t>Pit lane</a:t>
            </a:r>
          </a:p>
        </p:txBody>
      </p:sp>
      <p:sp>
        <p:nvSpPr>
          <p:cNvPr id="3" name="Content Placeholder 2">
            <a:extLst>
              <a:ext uri="{FF2B5EF4-FFF2-40B4-BE49-F238E27FC236}">
                <a16:creationId xmlns:a16="http://schemas.microsoft.com/office/drawing/2014/main" id="{ED602B69-E4F4-492B-B9C3-E62AF7B561A7}"/>
              </a:ext>
            </a:extLst>
          </p:cNvPr>
          <p:cNvSpPr>
            <a:spLocks noGrp="1"/>
          </p:cNvSpPr>
          <p:nvPr>
            <p:ph idx="1"/>
          </p:nvPr>
        </p:nvSpPr>
        <p:spPr>
          <a:xfrm>
            <a:off x="838200" y="1810716"/>
            <a:ext cx="9616440" cy="4351338"/>
          </a:xfrm>
        </p:spPr>
        <p:txBody>
          <a:bodyPr>
            <a:normAutofit/>
          </a:bodyPr>
          <a:lstStyle/>
          <a:p>
            <a:pPr algn="just"/>
            <a:r>
              <a:rPr lang="en-GB" sz="2000" dirty="0">
                <a:effectLst/>
                <a:latin typeface="Calibri" panose="020F0502020204030204" pitchFamily="34" charset="0"/>
                <a:ea typeface="Times New Roman" panose="02020603050405020304" pitchFamily="18" charset="0"/>
                <a:cs typeface="Times New Roman" panose="02020603050405020304" pitchFamily="18" charset="0"/>
              </a:rPr>
              <a:t>During the start of a race, no personnel are allowed on the Pit Wall until all the cars are clear of the grid.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0636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6672-E27E-4BB1-A34A-63D4B906EDE1}"/>
              </a:ext>
            </a:extLst>
          </p:cNvPr>
          <p:cNvSpPr>
            <a:spLocks noGrp="1"/>
          </p:cNvSpPr>
          <p:nvPr>
            <p:ph type="title"/>
          </p:nvPr>
        </p:nvSpPr>
        <p:spPr/>
        <p:txBody>
          <a:bodyPr/>
          <a:lstStyle/>
          <a:p>
            <a:r>
              <a:rPr lang="en-GB" dirty="0"/>
              <a:t>Qualifying</a:t>
            </a:r>
          </a:p>
        </p:txBody>
      </p:sp>
      <p:sp>
        <p:nvSpPr>
          <p:cNvPr id="3" name="Content Placeholder 2">
            <a:extLst>
              <a:ext uri="{FF2B5EF4-FFF2-40B4-BE49-F238E27FC236}">
                <a16:creationId xmlns:a16="http://schemas.microsoft.com/office/drawing/2014/main" id="{ED602B69-E4F4-492B-B9C3-E62AF7B561A7}"/>
              </a:ext>
            </a:extLst>
          </p:cNvPr>
          <p:cNvSpPr>
            <a:spLocks noGrp="1"/>
          </p:cNvSpPr>
          <p:nvPr>
            <p:ph idx="1"/>
          </p:nvPr>
        </p:nvSpPr>
        <p:spPr>
          <a:xfrm>
            <a:off x="838200" y="1431235"/>
            <a:ext cx="11049000" cy="4876800"/>
          </a:xfrm>
        </p:spPr>
        <p:txBody>
          <a:bodyPr>
            <a:normAutofit fontScale="70000" lnSpcReduction="20000"/>
          </a:bodyPr>
          <a:lstStyle/>
          <a:p>
            <a:pPr>
              <a:lnSpc>
                <a:spcPct val="115000"/>
              </a:lnSpc>
            </a:pPr>
            <a:r>
              <a:rPr lang="en-GB" dirty="0">
                <a:cs typeface="Times New Roman" panose="02020603050405020304" pitchFamily="18" charset="0"/>
              </a:rPr>
              <a:t>Cars will be assembled in Assembly ready for each session </a:t>
            </a:r>
          </a:p>
          <a:p>
            <a:pPr>
              <a:lnSpc>
                <a:spcPct val="115000"/>
              </a:lnSpc>
            </a:pPr>
            <a:r>
              <a:rPr lang="en-GB" sz="2900" dirty="0">
                <a:effectLst/>
                <a:ea typeface="Calibri" panose="020F0502020204030204" pitchFamily="34" charset="0"/>
                <a:cs typeface="Times New Roman" panose="02020603050405020304" pitchFamily="18" charset="0"/>
              </a:rPr>
              <a:t>Please be ready in the Assembly Area twenty minutes before your session</a:t>
            </a:r>
          </a:p>
          <a:p>
            <a:pPr>
              <a:lnSpc>
                <a:spcPct val="115000"/>
              </a:lnSpc>
            </a:pPr>
            <a:r>
              <a:rPr lang="en-GB" sz="2900" dirty="0">
                <a:effectLst/>
                <a:ea typeface="Calibri" panose="020F0502020204030204" pitchFamily="34" charset="0"/>
                <a:cs typeface="Times New Roman" panose="02020603050405020304" pitchFamily="18" charset="0"/>
              </a:rPr>
              <a:t>All cars will be noise tested prior to their first session on the circuit entry to the Assembly Area</a:t>
            </a:r>
          </a:p>
          <a:p>
            <a:pPr>
              <a:lnSpc>
                <a:spcPct val="115000"/>
              </a:lnSpc>
            </a:pPr>
            <a:r>
              <a:rPr lang="en-GB" sz="2900" dirty="0">
                <a:effectLst/>
                <a:ea typeface="Calibri" panose="020F0502020204030204" pitchFamily="34" charset="0"/>
                <a:cs typeface="Times New Roman" panose="02020603050405020304" pitchFamily="18" charset="0"/>
              </a:rPr>
              <a:t>Cars will be released from </a:t>
            </a:r>
            <a:r>
              <a:rPr lang="en-GB" dirty="0">
                <a:cs typeface="Times New Roman" panose="02020603050405020304" pitchFamily="18" charset="0"/>
              </a:rPr>
              <a:t>the Assembly and </a:t>
            </a:r>
            <a:r>
              <a:rPr lang="en-GB" sz="2900" dirty="0">
                <a:effectLst/>
                <a:ea typeface="Calibri" panose="020F0502020204030204" pitchFamily="34" charset="0"/>
                <a:cs typeface="Times New Roman" panose="02020603050405020304" pitchFamily="18" charset="0"/>
              </a:rPr>
              <a:t>out onto the circuit at turn 1 as directed by marshals.</a:t>
            </a:r>
          </a:p>
          <a:p>
            <a:pPr>
              <a:lnSpc>
                <a:spcPct val="115000"/>
              </a:lnSpc>
            </a:pPr>
            <a:r>
              <a:rPr lang="en-GB" sz="2900" dirty="0">
                <a:ea typeface="Calibri" panose="020F0502020204030204" pitchFamily="34" charset="0"/>
                <a:cs typeface="Times New Roman" panose="02020603050405020304" pitchFamily="18" charset="0"/>
              </a:rPr>
              <a:t>1</a:t>
            </a:r>
            <a:r>
              <a:rPr lang="en-GB" sz="2900" baseline="30000" dirty="0">
                <a:ea typeface="Calibri" panose="020F0502020204030204" pitchFamily="34" charset="0"/>
                <a:cs typeface="Times New Roman" panose="02020603050405020304" pitchFamily="18" charset="0"/>
              </a:rPr>
              <a:t>st</a:t>
            </a:r>
            <a:r>
              <a:rPr lang="en-GB" sz="2900" dirty="0">
                <a:ea typeface="Calibri" panose="020F0502020204030204" pitchFamily="34" charset="0"/>
                <a:cs typeface="Times New Roman" panose="02020603050405020304" pitchFamily="18" charset="0"/>
              </a:rPr>
              <a:t> lap, please note the positions of the flag points and signalling lights, which may be different from any testing events.</a:t>
            </a:r>
            <a:endParaRPr lang="en-GB" sz="2900" dirty="0">
              <a:effectLst/>
              <a:ea typeface="Calibri" panose="020F0502020204030204" pitchFamily="34" charset="0"/>
              <a:cs typeface="Times New Roman" panose="02020603050405020304" pitchFamily="18" charset="0"/>
            </a:endParaRPr>
          </a:p>
          <a:p>
            <a:pPr>
              <a:lnSpc>
                <a:spcPct val="115000"/>
              </a:lnSpc>
            </a:pPr>
            <a:r>
              <a:rPr lang="en-GB" sz="2900" dirty="0">
                <a:effectLst/>
                <a:ea typeface="Calibri" panose="020F0502020204030204" pitchFamily="34" charset="0"/>
                <a:cs typeface="Times New Roman" panose="02020603050405020304" pitchFamily="18" charset="0"/>
              </a:rPr>
              <a:t>Each driver MUST get three timed laps completed </a:t>
            </a:r>
          </a:p>
          <a:p>
            <a:pPr>
              <a:lnSpc>
                <a:spcPct val="115000"/>
              </a:lnSpc>
            </a:pPr>
            <a:r>
              <a:rPr lang="en-GB" sz="2900" dirty="0">
                <a:effectLst/>
                <a:ea typeface="Calibri" panose="020F0502020204030204" pitchFamily="34" charset="0"/>
                <a:cs typeface="Times New Roman" panose="02020603050405020304" pitchFamily="18" charset="0"/>
              </a:rPr>
              <a:t>If we have to RED flag in qualifying we will need you to return to the PIT LANE</a:t>
            </a:r>
          </a:p>
          <a:p>
            <a:pPr>
              <a:lnSpc>
                <a:spcPct val="115000"/>
              </a:lnSpc>
              <a:spcAft>
                <a:spcPts val="1000"/>
              </a:spcAft>
            </a:pPr>
            <a:r>
              <a:rPr lang="en-GB" sz="2900" dirty="0">
                <a:effectLst/>
                <a:ea typeface="Calibri" panose="020F0502020204030204" pitchFamily="34" charset="0"/>
                <a:cs typeface="Times New Roman" panose="02020603050405020304" pitchFamily="18" charset="0"/>
              </a:rPr>
              <a:t>End of the track session, please complete a slowing down lap, exit the circuit at the pit entry and proceed straight through the pit lane to parc </a:t>
            </a:r>
            <a:r>
              <a:rPr lang="en-GB" sz="2900" dirty="0" err="1">
                <a:effectLst/>
                <a:ea typeface="Calibri" panose="020F0502020204030204" pitchFamily="34" charset="0"/>
                <a:cs typeface="Times New Roman" panose="02020603050405020304" pitchFamily="18" charset="0"/>
              </a:rPr>
              <a:t>ferme</a:t>
            </a:r>
            <a:endParaRPr lang="en-GB" sz="2900" dirty="0">
              <a:effectLst/>
              <a:ea typeface="Calibri" panose="020F0502020204030204" pitchFamily="34" charset="0"/>
              <a:cs typeface="Times New Roman" panose="02020603050405020304" pitchFamily="18" charset="0"/>
            </a:endParaRPr>
          </a:p>
          <a:p>
            <a:pPr marL="0" indent="0">
              <a:lnSpc>
                <a:spcPct val="115000"/>
              </a:lnSpc>
              <a:spcAft>
                <a:spcPts val="1000"/>
              </a:spcAft>
              <a:buNone/>
            </a:pPr>
            <a:r>
              <a:rPr lang="en-GB" sz="1400" dirty="0"/>
              <a:t>Note: Should any practice session be disrupted the Clerk of the Course shall not be obliged to resume or re-run the session; the decision of the Clerk of the Course shall be final.  Each driver must complete a minimum of 3 laps in the car to be raced and in the correct session in order to qualify. Motorsport UK regulations (Q12.4). The Clerk of the Course and/or Stewards of the Meeting shall have the right to exclude any driver whose practice times or racing are considered unsatisfactory as per Motorsport UK Regulation Q12.4.3.</a:t>
            </a:r>
            <a:endParaRPr lang="en-GB" sz="2000" dirty="0">
              <a:ea typeface="Calibri" panose="020F0502020204030204" pitchFamily="34" charset="0"/>
              <a:cs typeface="Times New Roman" panose="02020603050405020304" pitchFamily="18" charset="0"/>
            </a:endParaRPr>
          </a:p>
          <a:p>
            <a:pPr>
              <a:lnSpc>
                <a:spcPct val="115000"/>
              </a:lnSpc>
              <a:spcAft>
                <a:spcPts val="1000"/>
              </a:spcAft>
            </a:pPr>
            <a:endParaRPr lang="en-GB"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575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F76781A-43F2-4CA1-B83C-B502CB149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263" y="1488638"/>
            <a:ext cx="5174297" cy="3880723"/>
          </a:xfrm>
          <a:prstGeom prst="rect">
            <a:avLst/>
          </a:prstGeom>
        </p:spPr>
        <p:style>
          <a:lnRef idx="0">
            <a:schemeClr val="accent1"/>
          </a:lnRef>
          <a:fillRef idx="3">
            <a:schemeClr val="accent1"/>
          </a:fillRef>
          <a:effectRef idx="3">
            <a:schemeClr val="accent1"/>
          </a:effectRef>
          <a:fontRef idx="minor">
            <a:schemeClr val="lt1"/>
          </a:fontRef>
        </p:style>
      </p:pic>
      <p:sp>
        <p:nvSpPr>
          <p:cNvPr id="2077" name="Text Box 29"/>
          <p:cNvSpPr txBox="1">
            <a:spLocks noChangeArrowheads="1"/>
          </p:cNvSpPr>
          <p:nvPr/>
        </p:nvSpPr>
        <p:spPr bwMode="auto">
          <a:xfrm>
            <a:off x="3279628" y="5667643"/>
            <a:ext cx="2088232" cy="10081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GB" sz="1000" b="1" dirty="0">
                <a:latin typeface="Arial" pitchFamily="34" charset="0"/>
                <a:ea typeface="Times New Roman" pitchFamily="18" charset="0"/>
                <a:cs typeface="Arial" pitchFamily="34" charset="0"/>
              </a:rPr>
              <a:t>ASSEMBLY AREA </a:t>
            </a:r>
          </a:p>
          <a:p>
            <a:pPr algn="ctr" eaLnBrk="0" fontAlgn="base" hangingPunct="0">
              <a:spcBef>
                <a:spcPct val="0"/>
              </a:spcBef>
              <a:spcAft>
                <a:spcPct val="0"/>
              </a:spcAft>
            </a:pPr>
            <a:r>
              <a:rPr lang="en-GB" sz="1100" dirty="0">
                <a:latin typeface="Arial" pitchFamily="34" charset="0"/>
                <a:cs typeface="Arial" pitchFamily="34" charset="0"/>
              </a:rPr>
              <a:t>The assembly area is located behind </a:t>
            </a:r>
            <a:r>
              <a:rPr lang="en-GB" sz="1100" dirty="0" err="1">
                <a:latin typeface="Arial" pitchFamily="34" charset="0"/>
                <a:cs typeface="Arial" pitchFamily="34" charset="0"/>
              </a:rPr>
              <a:t>Clervaux</a:t>
            </a:r>
            <a:r>
              <a:rPr lang="en-GB" sz="1100" dirty="0">
                <a:latin typeface="Arial" pitchFamily="34" charset="0"/>
                <a:cs typeface="Arial" pitchFamily="34" charset="0"/>
              </a:rPr>
              <a:t>. Access to the assembly area is from the Paddock side.</a:t>
            </a:r>
          </a:p>
        </p:txBody>
      </p:sp>
      <p:sp>
        <p:nvSpPr>
          <p:cNvPr id="2084" name="Rectangle 36"/>
          <p:cNvSpPr>
            <a:spLocks noChangeArrowheads="1"/>
          </p:cNvSpPr>
          <p:nvPr/>
        </p:nvSpPr>
        <p:spPr bwMode="auto">
          <a:xfrm>
            <a:off x="1143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087" name="Rectangle 39"/>
          <p:cNvSpPr>
            <a:spLocks noChangeArrowheads="1"/>
          </p:cNvSpPr>
          <p:nvPr/>
        </p:nvSpPr>
        <p:spPr bwMode="auto">
          <a:xfrm>
            <a:off x="1143001" y="-4465"/>
            <a:ext cx="184731"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en-GB">
                <a:latin typeface="Arial" pitchFamily="34" charset="0"/>
                <a:cs typeface="Arial" pitchFamily="34" charset="0"/>
              </a:rPr>
            </a:br>
            <a:endParaRPr lang="en-GB">
              <a:latin typeface="Arial" pitchFamily="34" charset="0"/>
              <a:cs typeface="Arial" pitchFamily="34" charset="0"/>
            </a:endParaRPr>
          </a:p>
          <a:p>
            <a:pPr eaLnBrk="0" fontAlgn="base" hangingPunct="0">
              <a:spcBef>
                <a:spcPct val="0"/>
              </a:spcBef>
              <a:spcAft>
                <a:spcPct val="0"/>
              </a:spcAft>
            </a:pPr>
            <a:endParaRPr lang="en-GB">
              <a:latin typeface="Arial" pitchFamily="34" charset="0"/>
              <a:cs typeface="Arial" pitchFamily="34" charset="0"/>
            </a:endParaRPr>
          </a:p>
        </p:txBody>
      </p:sp>
      <p:sp>
        <p:nvSpPr>
          <p:cNvPr id="2088" name="Rectangle 40"/>
          <p:cNvSpPr>
            <a:spLocks noChangeArrowheads="1"/>
          </p:cNvSpPr>
          <p:nvPr/>
        </p:nvSpPr>
        <p:spPr bwMode="auto">
          <a:xfrm>
            <a:off x="1143000" y="64785"/>
            <a:ext cx="216726" cy="7848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GB">
              <a:latin typeface="Arial" pitchFamily="34" charset="0"/>
              <a:cs typeface="Arial" pitchFamily="34" charset="0"/>
            </a:endParaRPr>
          </a:p>
          <a:p>
            <a:pPr eaLnBrk="0" fontAlgn="base" hangingPunct="0">
              <a:spcBef>
                <a:spcPct val="0"/>
              </a:spcBef>
              <a:spcAft>
                <a:spcPct val="0"/>
              </a:spcAft>
            </a:pPr>
            <a:r>
              <a:rPr lang="en-GB" sz="900" b="1" u="sng">
                <a:latin typeface="Arial" pitchFamily="34" charset="0"/>
                <a:cs typeface="Arial" pitchFamily="34" charset="0"/>
              </a:rPr>
              <a:t> </a:t>
            </a:r>
            <a:endParaRPr lang="en-GB" sz="600">
              <a:latin typeface="Arial" pitchFamily="34" charset="0"/>
              <a:cs typeface="Arial" pitchFamily="34" charset="0"/>
            </a:endParaRPr>
          </a:p>
          <a:p>
            <a:pPr eaLnBrk="0" fontAlgn="base" hangingPunct="0">
              <a:spcBef>
                <a:spcPct val="0"/>
              </a:spcBef>
              <a:spcAft>
                <a:spcPct val="0"/>
              </a:spcAft>
            </a:pPr>
            <a:endParaRPr lang="en-GB">
              <a:latin typeface="Arial" pitchFamily="34" charset="0"/>
              <a:cs typeface="Arial" pitchFamily="34" charset="0"/>
            </a:endParaRPr>
          </a:p>
        </p:txBody>
      </p:sp>
      <p:sp>
        <p:nvSpPr>
          <p:cNvPr id="2102" name="Rectangle 54"/>
          <p:cNvSpPr>
            <a:spLocks noChangeArrowheads="1"/>
          </p:cNvSpPr>
          <p:nvPr/>
        </p:nvSpPr>
        <p:spPr bwMode="auto">
          <a:xfrm>
            <a:off x="1143001" y="272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2" name="AutoShape 16">
            <a:extLst>
              <a:ext uri="{FF2B5EF4-FFF2-40B4-BE49-F238E27FC236}">
                <a16:creationId xmlns:a16="http://schemas.microsoft.com/office/drawing/2014/main" id="{671F7EDB-E9DB-4443-BC8E-FD6491D97529}"/>
              </a:ext>
            </a:extLst>
          </p:cNvPr>
          <p:cNvSpPr>
            <a:spLocks noChangeShapeType="1"/>
          </p:cNvSpPr>
          <p:nvPr/>
        </p:nvSpPr>
        <p:spPr bwMode="auto">
          <a:xfrm flipV="1">
            <a:off x="3403600" y="3668414"/>
            <a:ext cx="1125538" cy="1999228"/>
          </a:xfrm>
          <a:prstGeom prst="straightConnector1">
            <a:avLst/>
          </a:prstGeom>
          <a:noFill/>
          <a:ln w="158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GB"/>
          </a:p>
        </p:txBody>
      </p:sp>
      <p:sp>
        <p:nvSpPr>
          <p:cNvPr id="3" name="Title 2">
            <a:extLst>
              <a:ext uri="{FF2B5EF4-FFF2-40B4-BE49-F238E27FC236}">
                <a16:creationId xmlns:a16="http://schemas.microsoft.com/office/drawing/2014/main" id="{6DA8B55F-C4CE-4F3A-BB51-69E70EFBCEC9}"/>
              </a:ext>
            </a:extLst>
          </p:cNvPr>
          <p:cNvSpPr>
            <a:spLocks noGrp="1"/>
          </p:cNvSpPr>
          <p:nvPr>
            <p:ph type="title"/>
          </p:nvPr>
        </p:nvSpPr>
        <p:spPr/>
        <p:txBody>
          <a:bodyPr/>
          <a:lstStyle/>
          <a:p>
            <a:r>
              <a:rPr lang="en-GB" dirty="0"/>
              <a:t>Assembly area</a:t>
            </a:r>
          </a:p>
        </p:txBody>
      </p:sp>
      <p:sp>
        <p:nvSpPr>
          <p:cNvPr id="5" name="Text Box 3">
            <a:extLst>
              <a:ext uri="{FF2B5EF4-FFF2-40B4-BE49-F238E27FC236}">
                <a16:creationId xmlns:a16="http://schemas.microsoft.com/office/drawing/2014/main" id="{817138CA-397A-4BDB-9EED-30E2F1971E7F}"/>
              </a:ext>
            </a:extLst>
          </p:cNvPr>
          <p:cNvSpPr txBox="1">
            <a:spLocks noChangeArrowheads="1"/>
          </p:cNvSpPr>
          <p:nvPr/>
        </p:nvSpPr>
        <p:spPr bwMode="auto">
          <a:xfrm>
            <a:off x="6522936" y="5750348"/>
            <a:ext cx="751624" cy="4726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sz="1000" b="1" dirty="0">
                <a:latin typeface="Arial" pitchFamily="34" charset="0"/>
                <a:ea typeface="Times New Roman" pitchFamily="18" charset="0"/>
                <a:cs typeface="Arial" pitchFamily="34" charset="0"/>
              </a:rPr>
              <a:t>To </a:t>
            </a:r>
            <a:endParaRPr lang="en-US" sz="1000" dirty="0">
              <a:latin typeface="Arial" pitchFamily="34" charset="0"/>
              <a:cs typeface="Arial" pitchFamily="34" charset="0"/>
            </a:endParaRPr>
          </a:p>
          <a:p>
            <a:pPr algn="ctr" eaLnBrk="0" fontAlgn="base" hangingPunct="0">
              <a:spcBef>
                <a:spcPct val="0"/>
              </a:spcBef>
              <a:spcAft>
                <a:spcPct val="0"/>
              </a:spcAft>
            </a:pPr>
            <a:r>
              <a:rPr lang="en-US" sz="1000" b="1" dirty="0">
                <a:latin typeface="Arial" pitchFamily="34" charset="0"/>
                <a:ea typeface="Times New Roman" pitchFamily="18" charset="0"/>
                <a:cs typeface="Arial" pitchFamily="34" charset="0"/>
              </a:rPr>
              <a:t>Track</a:t>
            </a:r>
            <a:endParaRPr lang="en-US" sz="1000" dirty="0">
              <a:latin typeface="Arial" pitchFamily="34" charset="0"/>
              <a:cs typeface="Arial" pitchFamily="34" charset="0"/>
            </a:endParaRPr>
          </a:p>
        </p:txBody>
      </p:sp>
      <p:sp>
        <p:nvSpPr>
          <p:cNvPr id="6" name="AutoShape 16">
            <a:extLst>
              <a:ext uri="{FF2B5EF4-FFF2-40B4-BE49-F238E27FC236}">
                <a16:creationId xmlns:a16="http://schemas.microsoft.com/office/drawing/2014/main" id="{BF457E96-89C1-4207-9E21-32F3BA2B3471}"/>
              </a:ext>
            </a:extLst>
          </p:cNvPr>
          <p:cNvSpPr>
            <a:spLocks noChangeShapeType="1"/>
          </p:cNvSpPr>
          <p:nvPr/>
        </p:nvSpPr>
        <p:spPr bwMode="auto">
          <a:xfrm flipH="1" flipV="1">
            <a:off x="4653110" y="3429000"/>
            <a:ext cx="2171032" cy="2321348"/>
          </a:xfrm>
          <a:prstGeom prst="straightConnector1">
            <a:avLst/>
          </a:prstGeom>
          <a:noFill/>
          <a:ln w="158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GB"/>
          </a:p>
        </p:txBody>
      </p:sp>
      <p:sp>
        <p:nvSpPr>
          <p:cNvPr id="13" name="Arrow: Right 12">
            <a:extLst>
              <a:ext uri="{FF2B5EF4-FFF2-40B4-BE49-F238E27FC236}">
                <a16:creationId xmlns:a16="http://schemas.microsoft.com/office/drawing/2014/main" id="{1E25D067-A5FE-4F96-9BD2-ECDEC595068F}"/>
              </a:ext>
            </a:extLst>
          </p:cNvPr>
          <p:cNvSpPr/>
          <p:nvPr/>
        </p:nvSpPr>
        <p:spPr>
          <a:xfrm rot="16200000">
            <a:off x="4446519" y="3686928"/>
            <a:ext cx="413182" cy="1459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871731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B29F03-68B2-49E9-AAC2-A37870589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08" y="1690688"/>
            <a:ext cx="5742433" cy="4306825"/>
          </a:xfrm>
          <a:prstGeom prst="rect">
            <a:avLst/>
          </a:prstGeom>
        </p:spPr>
        <p:style>
          <a:lnRef idx="0">
            <a:schemeClr val="accent1"/>
          </a:lnRef>
          <a:fillRef idx="3">
            <a:schemeClr val="accent1"/>
          </a:fillRef>
          <a:effectRef idx="3">
            <a:schemeClr val="accent1"/>
          </a:effectRef>
          <a:fontRef idx="minor">
            <a:schemeClr val="lt1"/>
          </a:fontRef>
        </p:style>
      </p:pic>
      <p:sp>
        <p:nvSpPr>
          <p:cNvPr id="7" name="Title 1">
            <a:extLst>
              <a:ext uri="{FF2B5EF4-FFF2-40B4-BE49-F238E27FC236}">
                <a16:creationId xmlns:a16="http://schemas.microsoft.com/office/drawing/2014/main" id="{0522058A-AD6D-40B9-BE53-FB29E47F421F}"/>
              </a:ext>
            </a:extLst>
          </p:cNvPr>
          <p:cNvSpPr>
            <a:spLocks noGrp="1"/>
          </p:cNvSpPr>
          <p:nvPr>
            <p:ph type="title"/>
          </p:nvPr>
        </p:nvSpPr>
        <p:spPr>
          <a:xfrm>
            <a:off x="838200" y="365125"/>
            <a:ext cx="10515600" cy="1325563"/>
          </a:xfrm>
        </p:spPr>
        <p:txBody>
          <a:bodyPr/>
          <a:lstStyle/>
          <a:p>
            <a:r>
              <a:rPr lang="en-GB" dirty="0"/>
              <a:t>Pit Lane exit</a:t>
            </a:r>
          </a:p>
        </p:txBody>
      </p:sp>
      <p:pic>
        <p:nvPicPr>
          <p:cNvPr id="5" name="Picture 4">
            <a:extLst>
              <a:ext uri="{FF2B5EF4-FFF2-40B4-BE49-F238E27FC236}">
                <a16:creationId xmlns:a16="http://schemas.microsoft.com/office/drawing/2014/main" id="{4CFFA763-2E42-4196-8C2A-EAB198596168}"/>
              </a:ext>
            </a:extLst>
          </p:cNvPr>
          <p:cNvPicPr>
            <a:picLocks noChangeAspect="1"/>
          </p:cNvPicPr>
          <p:nvPr/>
        </p:nvPicPr>
        <p:blipFill>
          <a:blip r:embed="rId3"/>
          <a:stretch>
            <a:fillRect/>
          </a:stretch>
        </p:blipFill>
        <p:spPr>
          <a:xfrm rot="7867471">
            <a:off x="2551418" y="4637943"/>
            <a:ext cx="205758" cy="595175"/>
          </a:xfrm>
          <a:prstGeom prst="rect">
            <a:avLst/>
          </a:prstGeom>
        </p:spPr>
      </p:pic>
      <p:pic>
        <p:nvPicPr>
          <p:cNvPr id="9" name="Picture 8">
            <a:extLst>
              <a:ext uri="{FF2B5EF4-FFF2-40B4-BE49-F238E27FC236}">
                <a16:creationId xmlns:a16="http://schemas.microsoft.com/office/drawing/2014/main" id="{18348E3C-9A8D-4871-86DF-7BFEB5CFA12D}"/>
              </a:ext>
            </a:extLst>
          </p:cNvPr>
          <p:cNvPicPr>
            <a:picLocks noChangeAspect="1"/>
          </p:cNvPicPr>
          <p:nvPr/>
        </p:nvPicPr>
        <p:blipFill>
          <a:blip r:embed="rId4"/>
          <a:stretch>
            <a:fillRect/>
          </a:stretch>
        </p:blipFill>
        <p:spPr>
          <a:xfrm>
            <a:off x="3063321" y="5028730"/>
            <a:ext cx="489447" cy="496472"/>
          </a:xfrm>
          <a:prstGeom prst="rect">
            <a:avLst/>
          </a:prstGeom>
        </p:spPr>
      </p:pic>
      <p:sp>
        <p:nvSpPr>
          <p:cNvPr id="3" name="TextBox 2">
            <a:extLst>
              <a:ext uri="{FF2B5EF4-FFF2-40B4-BE49-F238E27FC236}">
                <a16:creationId xmlns:a16="http://schemas.microsoft.com/office/drawing/2014/main" id="{A9D261A7-AAAA-4779-AB6E-2143C132F206}"/>
              </a:ext>
            </a:extLst>
          </p:cNvPr>
          <p:cNvSpPr txBox="1"/>
          <p:nvPr/>
        </p:nvSpPr>
        <p:spPr>
          <a:xfrm>
            <a:off x="7464175" y="1417834"/>
            <a:ext cx="3755205" cy="2031325"/>
          </a:xfrm>
          <a:prstGeom prst="rect">
            <a:avLst/>
          </a:prstGeom>
          <a:noFill/>
        </p:spPr>
        <p:txBody>
          <a:bodyPr wrap="square" rtlCol="0">
            <a:spAutoFit/>
          </a:bodyPr>
          <a:lstStyle/>
          <a:p>
            <a:r>
              <a:rPr lang="en-GB" dirty="0"/>
              <a:t>Please observe the blend line when exiting the pit lane</a:t>
            </a:r>
          </a:p>
          <a:p>
            <a:endParaRPr lang="en-GB" dirty="0"/>
          </a:p>
          <a:p>
            <a:r>
              <a:rPr lang="en-GB" dirty="0"/>
              <a:t>Observe speed limit until after you pass the pit exit lane</a:t>
            </a:r>
          </a:p>
          <a:p>
            <a:endParaRPr lang="en-GB" dirty="0"/>
          </a:p>
          <a:p>
            <a:r>
              <a:rPr lang="en-GB" dirty="0"/>
              <a:t>Pit lane speed limit is 60 km/h..</a:t>
            </a:r>
          </a:p>
        </p:txBody>
      </p:sp>
    </p:spTree>
    <p:extLst>
      <p:ext uri="{BB962C8B-B14F-4D97-AF65-F5344CB8AC3E}">
        <p14:creationId xmlns:p14="http://schemas.microsoft.com/office/powerpoint/2010/main" val="2325155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EB6A7E-21C3-440D-9B19-683408928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1392054"/>
            <a:ext cx="5475147" cy="4106360"/>
          </a:xfrm>
          <a:prstGeom prst="rect">
            <a:avLst/>
          </a:prstGeom>
        </p:spPr>
        <p:style>
          <a:lnRef idx="0">
            <a:schemeClr val="accent1"/>
          </a:lnRef>
          <a:fillRef idx="3">
            <a:schemeClr val="accent1"/>
          </a:fillRef>
          <a:effectRef idx="3">
            <a:schemeClr val="accent1"/>
          </a:effectRef>
          <a:fontRef idx="minor">
            <a:schemeClr val="lt1"/>
          </a:fontRef>
        </p:style>
      </p:pic>
      <p:pic>
        <p:nvPicPr>
          <p:cNvPr id="8" name="Picture 7">
            <a:extLst>
              <a:ext uri="{FF2B5EF4-FFF2-40B4-BE49-F238E27FC236}">
                <a16:creationId xmlns:a16="http://schemas.microsoft.com/office/drawing/2014/main" id="{5E961646-23AB-4148-9B73-E323D40CD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53" y="1403101"/>
            <a:ext cx="5475147" cy="4106360"/>
          </a:xfrm>
          <a:prstGeom prst="rect">
            <a:avLst/>
          </a:prstGeom>
        </p:spPr>
        <p:style>
          <a:lnRef idx="0">
            <a:schemeClr val="accent1"/>
          </a:lnRef>
          <a:fillRef idx="3">
            <a:schemeClr val="accent1"/>
          </a:fillRef>
          <a:effectRef idx="3">
            <a:schemeClr val="accent1"/>
          </a:effectRef>
          <a:fontRef idx="minor">
            <a:schemeClr val="lt1"/>
          </a:fontRef>
        </p:style>
      </p:pic>
      <p:sp>
        <p:nvSpPr>
          <p:cNvPr id="2" name="Title 1">
            <a:extLst>
              <a:ext uri="{FF2B5EF4-FFF2-40B4-BE49-F238E27FC236}">
                <a16:creationId xmlns:a16="http://schemas.microsoft.com/office/drawing/2014/main" id="{96367F0D-4AB5-4EF9-9D1F-2FA55E26A7D7}"/>
              </a:ext>
            </a:extLst>
          </p:cNvPr>
          <p:cNvSpPr>
            <a:spLocks noGrp="1"/>
          </p:cNvSpPr>
          <p:nvPr>
            <p:ph type="title"/>
          </p:nvPr>
        </p:nvSpPr>
        <p:spPr/>
        <p:txBody>
          <a:bodyPr/>
          <a:lstStyle/>
          <a:p>
            <a:r>
              <a:rPr lang="en-GB" dirty="0"/>
              <a:t>Pit lane entry</a:t>
            </a:r>
          </a:p>
        </p:txBody>
      </p:sp>
      <p:pic>
        <p:nvPicPr>
          <p:cNvPr id="9" name="Picture 8">
            <a:extLst>
              <a:ext uri="{FF2B5EF4-FFF2-40B4-BE49-F238E27FC236}">
                <a16:creationId xmlns:a16="http://schemas.microsoft.com/office/drawing/2014/main" id="{15B1CEE0-81B7-4299-B0CA-C4A2702ECA6D}"/>
              </a:ext>
            </a:extLst>
          </p:cNvPr>
          <p:cNvPicPr>
            <a:picLocks noChangeAspect="1"/>
          </p:cNvPicPr>
          <p:nvPr/>
        </p:nvPicPr>
        <p:blipFill>
          <a:blip r:embed="rId4"/>
          <a:stretch>
            <a:fillRect/>
          </a:stretch>
        </p:blipFill>
        <p:spPr>
          <a:xfrm rot="12437811" flipH="1">
            <a:off x="2492515" y="3168389"/>
            <a:ext cx="263112" cy="1058295"/>
          </a:xfrm>
          <a:prstGeom prst="rect">
            <a:avLst/>
          </a:prstGeom>
        </p:spPr>
      </p:pic>
      <p:pic>
        <p:nvPicPr>
          <p:cNvPr id="4" name="Picture 3">
            <a:extLst>
              <a:ext uri="{FF2B5EF4-FFF2-40B4-BE49-F238E27FC236}">
                <a16:creationId xmlns:a16="http://schemas.microsoft.com/office/drawing/2014/main" id="{6A7680E9-27BF-45A3-8F6E-552A6CA6EF7F}"/>
              </a:ext>
            </a:extLst>
          </p:cNvPr>
          <p:cNvPicPr>
            <a:picLocks noChangeAspect="1"/>
          </p:cNvPicPr>
          <p:nvPr/>
        </p:nvPicPr>
        <p:blipFill>
          <a:blip r:embed="rId4"/>
          <a:stretch>
            <a:fillRect/>
          </a:stretch>
        </p:blipFill>
        <p:spPr>
          <a:xfrm rot="11286595">
            <a:off x="8437569" y="3084803"/>
            <a:ext cx="200829" cy="807779"/>
          </a:xfrm>
          <a:prstGeom prst="rect">
            <a:avLst/>
          </a:prstGeom>
        </p:spPr>
      </p:pic>
      <p:pic>
        <p:nvPicPr>
          <p:cNvPr id="6" name="Picture 5">
            <a:extLst>
              <a:ext uri="{FF2B5EF4-FFF2-40B4-BE49-F238E27FC236}">
                <a16:creationId xmlns:a16="http://schemas.microsoft.com/office/drawing/2014/main" id="{14AC6804-4AC3-4F32-83F8-BC0A16318949}"/>
              </a:ext>
            </a:extLst>
          </p:cNvPr>
          <p:cNvPicPr>
            <a:picLocks noChangeAspect="1"/>
          </p:cNvPicPr>
          <p:nvPr/>
        </p:nvPicPr>
        <p:blipFill>
          <a:blip r:embed="rId5"/>
          <a:stretch>
            <a:fillRect/>
          </a:stretch>
        </p:blipFill>
        <p:spPr>
          <a:xfrm>
            <a:off x="8083806" y="3995014"/>
            <a:ext cx="615143" cy="623972"/>
          </a:xfrm>
          <a:prstGeom prst="rect">
            <a:avLst/>
          </a:prstGeom>
        </p:spPr>
      </p:pic>
    </p:spTree>
    <p:extLst>
      <p:ext uri="{BB962C8B-B14F-4D97-AF65-F5344CB8AC3E}">
        <p14:creationId xmlns:p14="http://schemas.microsoft.com/office/powerpoint/2010/main" val="2208203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2583</Words>
  <Application>Microsoft Office PowerPoint</Application>
  <PresentationFormat>Widescreen</PresentationFormat>
  <Paragraphs>183</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Symbol</vt:lpstr>
      <vt:lpstr>Times New Roman</vt:lpstr>
      <vt:lpstr>Office Theme</vt:lpstr>
      <vt:lpstr>Drivers briefing</vt:lpstr>
      <vt:lpstr>General</vt:lpstr>
      <vt:lpstr>Scrutineering </vt:lpstr>
      <vt:lpstr>Track layout</vt:lpstr>
      <vt:lpstr>Pit lane</vt:lpstr>
      <vt:lpstr>Qualifying</vt:lpstr>
      <vt:lpstr>Assembly area</vt:lpstr>
      <vt:lpstr>Pit Lane exit</vt:lpstr>
      <vt:lpstr>Pit lane entry</vt:lpstr>
      <vt:lpstr>Yellow Flag:</vt:lpstr>
      <vt:lpstr>Red Flag:</vt:lpstr>
      <vt:lpstr>Signaling area</vt:lpstr>
      <vt:lpstr>Officials’ Signals will be conveyed to drivers by the following flag signals which may be displayed by an appropriately coloured panel to which the competitor number may be attached:</vt:lpstr>
      <vt:lpstr>PowerPoint Presentation</vt:lpstr>
      <vt:lpstr>Race (standing start)</vt:lpstr>
      <vt:lpstr>Blue Flag</vt:lpstr>
      <vt:lpstr>Start line</vt:lpstr>
      <vt:lpstr>Track limits</vt:lpstr>
      <vt:lpstr>Parc Ferme</vt:lpstr>
      <vt:lpstr>Safety Car race only</vt:lpstr>
      <vt:lpstr>Safety on Track</vt:lpstr>
      <vt:lpstr>Driving standards</vt:lpstr>
      <vt:lpstr>RACE WITH RESPECT </vt:lpstr>
      <vt:lpstr>Judicial</vt:lpstr>
      <vt:lpstr>Enjoy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Andrew.Rowe@concertus.co.uk</dc:creator>
  <cp:lastModifiedBy>Graham Lindley</cp:lastModifiedBy>
  <cp:revision>65</cp:revision>
  <dcterms:created xsi:type="dcterms:W3CDTF">2019-07-09T20:23:16Z</dcterms:created>
  <dcterms:modified xsi:type="dcterms:W3CDTF">2022-09-13T15:53:09Z</dcterms:modified>
</cp:coreProperties>
</file>